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256" r:id="rId2"/>
    <p:sldId id="282" r:id="rId3"/>
    <p:sldId id="787" r:id="rId4"/>
    <p:sldId id="788" r:id="rId5"/>
    <p:sldId id="781" r:id="rId6"/>
    <p:sldId id="789" r:id="rId7"/>
    <p:sldId id="790" r:id="rId8"/>
    <p:sldId id="792" r:id="rId9"/>
    <p:sldId id="793" r:id="rId10"/>
    <p:sldId id="794" r:id="rId11"/>
    <p:sldId id="795" r:id="rId12"/>
    <p:sldId id="796" r:id="rId13"/>
    <p:sldId id="797" r:id="rId14"/>
    <p:sldId id="798" r:id="rId15"/>
    <p:sldId id="602"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788"/>
            <p14:sldId id="781"/>
            <p14:sldId id="789"/>
            <p14:sldId id="790"/>
            <p14:sldId id="792"/>
            <p14:sldId id="793"/>
            <p14:sldId id="794"/>
            <p14:sldId id="795"/>
            <p14:sldId id="796"/>
            <p14:sldId id="797"/>
            <p14:sldId id="79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5" d="100"/>
          <a:sy n="85" d="100"/>
        </p:scale>
        <p:origin x="180"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adjoint of a real finite-dimensional linear map</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adjoint of a real finite-dimensional linear map</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adjoint of a real finite-dimensional linear map</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adjoint of a real finite-dimensional linear map</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33.w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34.w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18" Type="http://schemas.openxmlformats.org/officeDocument/2006/relationships/oleObject" Target="../embeddings/oleObject11.bin"/><Relationship Id="rId3" Type="http://schemas.microsoft.com/office/2007/relationships/media" Target="../media/media4.m4a"/><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tags" Target="../tags/tag2.xml"/><Relationship Id="rId16" Type="http://schemas.openxmlformats.org/officeDocument/2006/relationships/oleObject" Target="../embeddings/oleObject10.bin"/><Relationship Id="rId20"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7.bin"/><Relationship Id="rId19" Type="http://schemas.openxmlformats.org/officeDocument/2006/relationships/image" Target="../media/image19.wmf"/><Relationship Id="rId4" Type="http://schemas.openxmlformats.org/officeDocument/2006/relationships/audio" Target="../media/media4.m4a"/><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5.m4a"/><Relationship Id="rId7" Type="http://schemas.openxmlformats.org/officeDocument/2006/relationships/image" Target="../media/image20.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2.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5.m4a"/><Relationship Id="rId9"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6.m4a"/><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6.m4a"/><Relationship Id="rId9" Type="http://schemas.openxmlformats.org/officeDocument/2006/relationships/image" Target="../media/image2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7.m4a"/><Relationship Id="rId7" Type="http://schemas.openxmlformats.org/officeDocument/2006/relationships/image" Target="../media/image24.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5.wmf"/></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26.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0.wmf"/><Relationship Id="rId1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27.wmf"/><Relationship Id="rId12" Type="http://schemas.openxmlformats.org/officeDocument/2006/relationships/oleObject" Target="../embeddings/oleObject24.bin"/><Relationship Id="rId17" Type="http://schemas.openxmlformats.org/officeDocument/2006/relationships/image" Target="../media/image32.wmf"/><Relationship Id="rId2" Type="http://schemas.openxmlformats.org/officeDocument/2006/relationships/tags" Target="../tags/tag7.xml"/><Relationship Id="rId16" Type="http://schemas.openxmlformats.org/officeDocument/2006/relationships/oleObject" Target="../embeddings/oleObject26.bin"/><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29.wmf"/><Relationship Id="rId5" Type="http://schemas.openxmlformats.org/officeDocument/2006/relationships/slideLayout" Target="../slideLayouts/slideLayout2.xml"/><Relationship Id="rId15" Type="http://schemas.openxmlformats.org/officeDocument/2006/relationships/image" Target="../media/image31.wmf"/><Relationship Id="rId10" Type="http://schemas.openxmlformats.org/officeDocument/2006/relationships/oleObject" Target="../embeddings/oleObject23.bin"/><Relationship Id="rId4" Type="http://schemas.openxmlformats.org/officeDocument/2006/relationships/audio" Target="../media/media9.m4a"/><Relationship Id="rId9" Type="http://schemas.openxmlformats.org/officeDocument/2006/relationships/image" Target="../media/image28.wmf"/><Relationship Id="rId14" Type="http://schemas.openxmlformats.org/officeDocument/2006/relationships/oleObject" Target="../embeddings/oleObject2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11.2 The adjoint of a real finite-dimensional linear map</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50B244BA-D539-490B-9138-21A9452EAD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753"/>
    </mc:Choice>
    <mc:Fallback>
      <p:transition spd="slow" advTm="1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C6E1-2E7A-4A1D-A22A-C179BDA0CED1}"/>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74EFC86B-25A7-4898-9BAF-1CF10837353D}"/>
              </a:ext>
            </a:extLst>
          </p:cNvPr>
          <p:cNvSpPr>
            <a:spLocks noGrp="1"/>
          </p:cNvSpPr>
          <p:nvPr>
            <p:ph idx="1"/>
          </p:nvPr>
        </p:nvSpPr>
        <p:spPr/>
        <p:txBody>
          <a:bodyPr/>
          <a:lstStyle/>
          <a:p>
            <a:r>
              <a:rPr lang="en-US" dirty="0"/>
              <a:t>Our next goal will be to show that the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rank(</a:t>
            </a:r>
            <a:r>
              <a:rPr lang="en-US" i="1" dirty="0">
                <a:latin typeface="Times New Roman" panose="02020603050405020304" pitchFamily="18" charset="0"/>
              </a:rPr>
              <a:t>A</a:t>
            </a:r>
            <a:r>
              <a:rPr lang="en-US" baseline="30000" dirty="0">
                <a:latin typeface="Times New Roman" panose="02020603050405020304" pitchFamily="18" charset="0"/>
              </a:rPr>
              <a:t>T</a:t>
            </a:r>
            <a:r>
              <a:rPr lang="en-US" dirty="0">
                <a:latin typeface="Times New Roman" panose="02020603050405020304" pitchFamily="18" charset="0"/>
              </a:rPr>
              <a:t>)</a:t>
            </a:r>
          </a:p>
          <a:p>
            <a:pPr lvl="1"/>
            <a:r>
              <a:rPr lang="en-US" dirty="0"/>
              <a:t>To show this, we will start with one theorem,</a:t>
            </a:r>
            <a:br>
              <a:rPr lang="en-US" dirty="0"/>
            </a:br>
            <a:r>
              <a:rPr lang="en-US" dirty="0"/>
              <a:t>		and then give a sketch of the proof</a:t>
            </a:r>
          </a:p>
        </p:txBody>
      </p:sp>
      <p:sp>
        <p:nvSpPr>
          <p:cNvPr id="4" name="Footer Placeholder 3">
            <a:extLst>
              <a:ext uri="{FF2B5EF4-FFF2-40B4-BE49-F238E27FC236}">
                <a16:creationId xmlns:a16="http://schemas.microsoft.com/office/drawing/2014/main" id="{DB7E0D62-2FB8-432E-A85B-FA0EBC6E1334}"/>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1E6F819A-1C97-4880-B7C2-95549A4839E4}"/>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a:extLst>
              <a:ext uri="{FF2B5EF4-FFF2-40B4-BE49-F238E27FC236}">
                <a16:creationId xmlns:a16="http://schemas.microsoft.com/office/drawing/2014/main" id="{A43B1BC7-1EBD-41A3-AC88-7C475DDE6D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5193841"/>
      </p:ext>
    </p:extLst>
  </p:cSld>
  <p:clrMapOvr>
    <a:masterClrMapping/>
  </p:clrMapOvr>
  <mc:AlternateContent xmlns:mc="http://schemas.openxmlformats.org/markup-compatibility/2006">
    <mc:Choice xmlns:p14="http://schemas.microsoft.com/office/powerpoint/2010/main" Requires="p14">
      <p:transition spd="slow" p14:dur="2000" advTm="24830"/>
    </mc:Choice>
    <mc:Fallback>
      <p:transition spd="slow" advTm="2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C6E1-2E7A-4A1D-A22A-C179BDA0CED1}"/>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74EFC86B-25A7-4898-9BAF-1CF10837353D}"/>
              </a:ext>
            </a:extLst>
          </p:cNvPr>
          <p:cNvSpPr>
            <a:spLocks noGrp="1"/>
          </p:cNvSpPr>
          <p:nvPr>
            <p:ph idx="1"/>
          </p:nvPr>
        </p:nvSpPr>
        <p:spPr>
          <a:xfrm>
            <a:off x="457200" y="1600200"/>
            <a:ext cx="8686800" cy="4525963"/>
          </a:xfrm>
        </p:spPr>
        <p:txBody>
          <a:bodyPr/>
          <a:lstStyle/>
          <a:p>
            <a:pPr marL="0" indent="0">
              <a:buNone/>
            </a:pPr>
            <a:r>
              <a:rPr lang="en-US" dirty="0"/>
              <a:t>Theorem</a:t>
            </a:r>
          </a:p>
          <a:p>
            <a:pPr marL="0" indent="0">
              <a:buNone/>
            </a:pPr>
            <a:r>
              <a:rPr lang="en-US" dirty="0"/>
              <a:t>	Given a collection of vectors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R</a:t>
            </a:r>
            <a:r>
              <a:rPr lang="en-US" i="1" baseline="30000" dirty="0">
                <a:latin typeface="Times New Roman" panose="02020603050405020304" pitchFamily="18" charset="0"/>
              </a:rPr>
              <a:t>n </a:t>
            </a:r>
            <a:r>
              <a:rPr lang="en-US" i="1" dirty="0">
                <a:latin typeface="Times New Roman" panose="02020603050405020304" pitchFamily="18" charset="0"/>
              </a:rPr>
              <a:t> </a:t>
            </a:r>
            <a:r>
              <a:rPr lang="en-US" dirty="0"/>
              <a:t>and</a:t>
            </a:r>
            <a:br>
              <a:rPr lang="en-US" dirty="0"/>
            </a:br>
            <a:r>
              <a:rPr lang="en-US" dirty="0"/>
              <a:t>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i="1" baseline="30000" dirty="0">
                <a:latin typeface="Times New Roman" panose="02020603050405020304" pitchFamily="18" charset="0"/>
              </a:rPr>
              <a:t>m</a:t>
            </a:r>
            <a:r>
              <a:rPr lang="en-US" dirty="0"/>
              <a:t>,</a:t>
            </a:r>
            <a:br>
              <a:rPr lang="en-US" dirty="0"/>
            </a:br>
            <a:r>
              <a:rPr lang="en-US" dirty="0"/>
              <a:t>	if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i="1" baseline="-25000" dirty="0">
                <a:latin typeface="Times New Roman" panose="02020603050405020304" pitchFamily="18" charset="0"/>
              </a:rPr>
              <a:t>k</a:t>
            </a:r>
            <a:r>
              <a:rPr lang="en-US" dirty="0"/>
              <a:t> are linearly independent, then so are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i="1" dirty="0">
                <a:latin typeface="Times New Roman" panose="02020603050405020304" pitchFamily="18" charset="0"/>
              </a:rPr>
              <a:t> </a:t>
            </a:r>
          </a:p>
          <a:p>
            <a:pPr marL="0" indent="0">
              <a:buNone/>
            </a:pPr>
            <a:endParaRPr lang="en-US" i="1" dirty="0"/>
          </a:p>
          <a:p>
            <a:pPr marL="0" indent="0">
              <a:buNone/>
            </a:pPr>
            <a:r>
              <a:rPr lang="en-US" dirty="0"/>
              <a:t>Proof:</a:t>
            </a:r>
          </a:p>
          <a:p>
            <a:pPr marL="0" indent="0">
              <a:buNone/>
            </a:pPr>
            <a:r>
              <a:rPr lang="en-US" dirty="0"/>
              <a:t>	Assume that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t>are not linearly independent.</a:t>
            </a:r>
          </a:p>
          <a:p>
            <a:pPr marL="0" indent="0">
              <a:buNone/>
            </a:pPr>
            <a:r>
              <a:rPr lang="en-US" dirty="0"/>
              <a:t>	Then, there exists a non-zero linear combination of these</a:t>
            </a:r>
          </a:p>
          <a:p>
            <a:pPr marL="0" indent="0">
              <a:buNone/>
            </a:pPr>
            <a:r>
              <a:rPr lang="en-US" dirty="0"/>
              <a:t>	vectors that equals the zero vector:</a:t>
            </a:r>
          </a:p>
          <a:p>
            <a:pPr marL="0" indent="0" algn="ctr">
              <a:buNone/>
            </a:pP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Symbol" panose="05050102010706020507" pitchFamily="18" charset="2"/>
              </a:rPr>
              <a:t>a</a:t>
            </a:r>
            <a:r>
              <a:rPr lang="en-US" i="1" baseline="-25000" dirty="0" err="1">
                <a:latin typeface="Times New Roman" panose="02020603050405020304" pitchFamily="18" charset="0"/>
              </a:rPr>
              <a:t>k</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b="1" dirty="0">
                <a:latin typeface="Times New Roman" panose="02020603050405020304" pitchFamily="18" charset="0"/>
              </a:rPr>
              <a:t>0</a:t>
            </a:r>
            <a:r>
              <a:rPr lang="en-US" dirty="0"/>
              <a:t>,</a:t>
            </a:r>
            <a:endParaRPr lang="en-US" b="1" dirty="0">
              <a:latin typeface="Times New Roman" panose="02020603050405020304" pitchFamily="18" charset="0"/>
            </a:endParaRPr>
          </a:p>
          <a:p>
            <a:pPr marL="0" indent="0">
              <a:buNone/>
            </a:pPr>
            <a:r>
              <a:rPr lang="en-US" dirty="0">
                <a:latin typeface="Times New Roman" panose="02020603050405020304" pitchFamily="18" charset="0"/>
              </a:rPr>
              <a:t>	</a:t>
            </a:r>
            <a:r>
              <a:rPr lang="en-US" dirty="0"/>
              <a:t>Thus,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Symbol" panose="05050102010706020507" pitchFamily="18" charset="2"/>
              </a:rPr>
              <a:t>a</a:t>
            </a:r>
            <a:r>
              <a:rPr lang="en-US" i="1" baseline="-25000" dirty="0" err="1">
                <a:latin typeface="Times New Roman" panose="02020603050405020304" pitchFamily="18" charset="0"/>
              </a:rPr>
              <a:t>k</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1</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 + </a:t>
            </a:r>
            <a:r>
              <a:rPr lang="en-US" i="1" dirty="0" err="1">
                <a:latin typeface="Symbol" panose="05050102010706020507" pitchFamily="18" charset="2"/>
              </a:rPr>
              <a:t>a</a:t>
            </a:r>
            <a:r>
              <a:rPr lang="en-US" i="1" baseline="-25000" dirty="0" err="1">
                <a:latin typeface="Times New Roman" panose="02020603050405020304" pitchFamily="18" charset="0"/>
              </a:rPr>
              <a:t>k</a:t>
            </a:r>
            <a:r>
              <a:rPr lang="en-US" i="1" dirty="0" err="1">
                <a:latin typeface="Times New Roman" panose="02020603050405020304" pitchFamily="18" charset="0"/>
              </a:rPr>
              <a:t>A</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b="1" dirty="0">
                <a:latin typeface="Times New Roman" panose="02020603050405020304" pitchFamily="18" charset="0"/>
              </a:rPr>
              <a:t>0</a:t>
            </a:r>
            <a:r>
              <a:rPr lang="en-US" dirty="0"/>
              <a:t>,</a:t>
            </a:r>
          </a:p>
          <a:p>
            <a:pPr marL="0" indent="0">
              <a:buNone/>
            </a:pPr>
            <a:r>
              <a:rPr lang="en-US" dirty="0"/>
              <a:t>	thus, </a:t>
            </a:r>
            <a:r>
              <a:rPr lang="en-US" i="1" dirty="0"/>
              <a:t>A</a:t>
            </a:r>
            <a:r>
              <a:rPr lang="en-US" b="1" dirty="0"/>
              <a:t>u</a:t>
            </a:r>
            <a:r>
              <a:rPr lang="en-US" baseline="-25000" dirty="0"/>
              <a:t>1</a:t>
            </a:r>
            <a:r>
              <a:rPr lang="en-US" dirty="0"/>
              <a:t>, …, </a:t>
            </a:r>
            <a:r>
              <a:rPr lang="en-US" i="1" dirty="0"/>
              <a:t>A</a:t>
            </a:r>
            <a:r>
              <a:rPr lang="en-US" b="1" dirty="0"/>
              <a:t>u</a:t>
            </a:r>
            <a:r>
              <a:rPr lang="en-US" i="1" baseline="-25000" dirty="0"/>
              <a:t>k</a:t>
            </a:r>
            <a:r>
              <a:rPr lang="en-US" dirty="0"/>
              <a:t> are not linearly independent. ▮</a:t>
            </a:r>
          </a:p>
        </p:txBody>
      </p:sp>
      <p:sp>
        <p:nvSpPr>
          <p:cNvPr id="4" name="Footer Placeholder 3">
            <a:extLst>
              <a:ext uri="{FF2B5EF4-FFF2-40B4-BE49-F238E27FC236}">
                <a16:creationId xmlns:a16="http://schemas.microsoft.com/office/drawing/2014/main" id="{DB7E0D62-2FB8-432E-A85B-FA0EBC6E1334}"/>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1E6F819A-1C97-4880-B7C2-95549A4839E4}"/>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12" name="Audio 11">
            <a:hlinkClick r:id="" action="ppaction://media"/>
            <a:extLst>
              <a:ext uri="{FF2B5EF4-FFF2-40B4-BE49-F238E27FC236}">
                <a16:creationId xmlns:a16="http://schemas.microsoft.com/office/drawing/2014/main" id="{C84AE36A-5C74-40DD-9B1D-305F884647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86507991"/>
      </p:ext>
    </p:extLst>
  </p:cSld>
  <p:clrMapOvr>
    <a:masterClrMapping/>
  </p:clrMapOvr>
  <mc:AlternateContent xmlns:mc="http://schemas.openxmlformats.org/markup-compatibility/2006">
    <mc:Choice xmlns:p14="http://schemas.microsoft.com/office/powerpoint/2010/main" Requires="p14">
      <p:transition spd="slow" p14:dur="2000" advTm="212642"/>
    </mc:Choice>
    <mc:Fallback>
      <p:transition spd="slow" advTm="21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C6E1-2E7A-4A1D-A22A-C179BDA0CED1}"/>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74EFC86B-25A7-4898-9BAF-1CF10837353D}"/>
              </a:ext>
            </a:extLst>
          </p:cNvPr>
          <p:cNvSpPr>
            <a:spLocks noGrp="1"/>
          </p:cNvSpPr>
          <p:nvPr>
            <p:ph idx="1"/>
          </p:nvPr>
        </p:nvSpPr>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i="1" baseline="30000" dirty="0">
                <a:latin typeface="Times New Roman" panose="02020603050405020304" pitchFamily="18" charset="0"/>
              </a:rPr>
              <a:t>m</a:t>
            </a:r>
            <a:r>
              <a:rPr lang="en-US" dirty="0"/>
              <a:t>, then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rank(</a:t>
            </a:r>
            <a:r>
              <a:rPr lang="en-US" i="1" dirty="0">
                <a:latin typeface="Times New Roman" panose="02020603050405020304" pitchFamily="18" charset="0"/>
              </a:rPr>
              <a:t>A</a:t>
            </a:r>
            <a:r>
              <a:rPr lang="en-US" baseline="30000" dirty="0">
                <a:latin typeface="Times New Roman" panose="02020603050405020304" pitchFamily="18" charset="0"/>
              </a:rPr>
              <a:t>T</a:t>
            </a:r>
            <a:r>
              <a:rPr lang="en-US" dirty="0">
                <a:latin typeface="Times New Roman" panose="02020603050405020304" pitchFamily="18" charset="0"/>
              </a:rPr>
              <a:t>).</a:t>
            </a:r>
            <a:endParaRPr lang="en-US" i="1" dirty="0">
              <a:latin typeface="Times New Roman" panose="02020603050405020304" pitchFamily="18" charset="0"/>
            </a:endParaRPr>
          </a:p>
          <a:p>
            <a:pPr marL="0" indent="0">
              <a:buNone/>
            </a:pPr>
            <a:endParaRPr lang="en-US" i="1" dirty="0"/>
          </a:p>
          <a:p>
            <a:pPr marL="0" indent="0">
              <a:buNone/>
            </a:pPr>
            <a:r>
              <a:rPr lang="en-US" dirty="0"/>
              <a:t>Sketch of the proof:</a:t>
            </a:r>
          </a:p>
          <a:p>
            <a:pPr marL="0" indent="0">
              <a:buNone/>
            </a:pPr>
            <a:r>
              <a:rPr lang="en-US" dirty="0"/>
              <a:t>	First,                                                                                            , </a:t>
            </a:r>
          </a:p>
          <a:p>
            <a:pPr marL="0" indent="0">
              <a:buNone/>
            </a:pPr>
            <a:r>
              <a:rPr lang="en-US" dirty="0"/>
              <a:t>	so </a:t>
            </a:r>
            <a:r>
              <a:rPr lang="en-US" b="1" dirty="0">
                <a:latin typeface="Times New Roman" panose="02020603050405020304" pitchFamily="18" charset="0"/>
              </a:rPr>
              <a:t>u</a:t>
            </a:r>
            <a:r>
              <a:rPr lang="en-US" dirty="0"/>
              <a:t> is in the null space of </a:t>
            </a:r>
            <a:r>
              <a:rPr lang="en-US" i="1" dirty="0">
                <a:latin typeface="Times New Roman" panose="02020603050405020304" pitchFamily="18" charset="0"/>
              </a:rPr>
              <a:t>A</a:t>
            </a:r>
            <a:r>
              <a:rPr lang="en-US" dirty="0"/>
              <a:t> if and only if </a:t>
            </a:r>
            <a:r>
              <a:rPr lang="en-US" b="1" dirty="0">
                <a:latin typeface="Times New Roman" panose="02020603050405020304" pitchFamily="18" charset="0"/>
              </a:rPr>
              <a:t>u</a:t>
            </a:r>
            <a:r>
              <a:rPr lang="en-US" dirty="0"/>
              <a:t> is in the null 	space of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t>.</a:t>
            </a:r>
          </a:p>
          <a:p>
            <a:pPr marL="0" indent="0">
              <a:buNone/>
            </a:pPr>
            <a:r>
              <a:rPr lang="en-US" dirty="0"/>
              <a:t>	Thus, </a:t>
            </a:r>
            <a:r>
              <a:rPr lang="en-US" dirty="0">
                <a:latin typeface="Times New Roman" panose="02020603050405020304" pitchFamily="18" charset="0"/>
              </a:rPr>
              <a:t>rank(</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latin typeface="Times New Roman" panose="02020603050405020304" pitchFamily="18" charset="0"/>
              </a:rPr>
              <a:t>) = rank(</a:t>
            </a:r>
            <a:r>
              <a:rPr lang="en-US" i="1" dirty="0">
                <a:latin typeface="Times New Roman" panose="02020603050405020304" pitchFamily="18" charset="0"/>
              </a:rPr>
              <a:t>A</a:t>
            </a:r>
            <a:r>
              <a:rPr lang="en-US" dirty="0">
                <a:latin typeface="Times New Roman" panose="02020603050405020304" pitchFamily="18" charset="0"/>
              </a:rPr>
              <a:t>)</a:t>
            </a:r>
            <a:r>
              <a:rPr lang="en-US" dirty="0"/>
              <a:t>. 	</a:t>
            </a:r>
          </a:p>
          <a:p>
            <a:pPr marL="0" indent="0">
              <a:buNone/>
            </a:pPr>
            <a:r>
              <a:rPr lang="en-US" dirty="0"/>
              <a:t>	Find a basis for the range of</a:t>
            </a:r>
            <a:r>
              <a:rPr lang="en-US" dirty="0">
                <a:latin typeface="Times New Roman" panose="02020603050405020304" pitchFamily="18" charset="0"/>
              </a:rPr>
              <a:t>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dirty="0"/>
              <a:t> which is a linearly</a:t>
            </a:r>
            <a:br>
              <a:rPr lang="en-US" dirty="0"/>
            </a:br>
            <a:r>
              <a:rPr lang="en-US" dirty="0"/>
              <a:t>	independent subset of </a:t>
            </a:r>
            <a:r>
              <a:rPr lang="en-US" b="1" dirty="0"/>
              <a:t>R</a:t>
            </a:r>
            <a:r>
              <a:rPr lang="en-US" i="1" baseline="30000" dirty="0"/>
              <a:t>n</a:t>
            </a:r>
            <a:r>
              <a:rPr lang="en-US" dirty="0"/>
              <a:t>:  </a:t>
            </a:r>
            <a:r>
              <a:rPr lang="en-US" i="1" dirty="0">
                <a:latin typeface="Times New Roman" panose="02020603050405020304" pitchFamily="18" charset="0"/>
              </a:rPr>
              <a:t>A</a:t>
            </a:r>
            <a:r>
              <a:rPr lang="en-US" baseline="30000" dirty="0">
                <a:latin typeface="Times New Roman" panose="02020603050405020304" pitchFamily="18" charset="0"/>
              </a:rPr>
              <a:t>T</a:t>
            </a:r>
            <a:r>
              <a:rPr lang="en-US" i="1" dirty="0">
                <a:latin typeface="Times New Roman" panose="02020603050405020304" pitchFamily="18" charset="0"/>
              </a:rPr>
              <a:t>A</a:t>
            </a:r>
            <a:r>
              <a:rPr lang="en-US" b="1" dirty="0"/>
              <a:t>u</a:t>
            </a:r>
            <a:r>
              <a:rPr lang="en-US" baseline="-25000" dirty="0"/>
              <a:t>1</a:t>
            </a:r>
            <a:r>
              <a:rPr lang="en-US" dirty="0"/>
              <a:t>, …, </a:t>
            </a:r>
            <a:r>
              <a:rPr lang="en-US" i="1" dirty="0" err="1">
                <a:latin typeface="Times New Roman" panose="02020603050405020304" pitchFamily="18" charset="0"/>
              </a:rPr>
              <a:t>A</a:t>
            </a:r>
            <a:r>
              <a:rPr lang="en-US" baseline="30000" dirty="0" err="1">
                <a:latin typeface="Times New Roman" panose="02020603050405020304" pitchFamily="18" charset="0"/>
              </a:rPr>
              <a:t>T</a:t>
            </a:r>
            <a:r>
              <a:rPr lang="en-US" i="1" dirty="0" err="1">
                <a:latin typeface="Times New Roman" panose="02020603050405020304" pitchFamily="18" charset="0"/>
              </a:rPr>
              <a:t>A</a:t>
            </a:r>
            <a:r>
              <a:rPr lang="en-US" b="1" dirty="0" err="1"/>
              <a:t>u</a:t>
            </a:r>
            <a:r>
              <a:rPr lang="en-US" i="1" baseline="-25000" dirty="0" err="1"/>
              <a:t>r</a:t>
            </a:r>
            <a:r>
              <a:rPr lang="en-US" i="1" baseline="-25000" dirty="0"/>
              <a:t> </a:t>
            </a:r>
            <a:r>
              <a:rPr lang="en-US" i="1" dirty="0"/>
              <a:t>.</a:t>
            </a:r>
          </a:p>
          <a:p>
            <a:pPr marL="0" indent="0">
              <a:buNone/>
            </a:pPr>
            <a:r>
              <a:rPr lang="en-US" i="1" dirty="0"/>
              <a:t>	</a:t>
            </a:r>
            <a:r>
              <a:rPr lang="en-US" dirty="0"/>
              <a:t>Thus, </a:t>
            </a:r>
            <a:r>
              <a:rPr lang="en-US" i="1" dirty="0">
                <a:latin typeface="Times New Roman" panose="02020603050405020304" pitchFamily="18" charset="0"/>
              </a:rPr>
              <a:t>A</a:t>
            </a:r>
            <a:r>
              <a:rPr lang="en-US" b="1" dirty="0"/>
              <a:t>u</a:t>
            </a:r>
            <a:r>
              <a:rPr lang="en-US" baseline="-25000" dirty="0"/>
              <a:t>1</a:t>
            </a:r>
            <a:r>
              <a:rPr lang="en-US" dirty="0"/>
              <a:t>, …, </a:t>
            </a:r>
            <a:r>
              <a:rPr lang="en-US" i="1" dirty="0" err="1">
                <a:latin typeface="Times New Roman" panose="02020603050405020304" pitchFamily="18" charset="0"/>
              </a:rPr>
              <a:t>A</a:t>
            </a:r>
            <a:r>
              <a:rPr lang="en-US" b="1" dirty="0" err="1"/>
              <a:t>u</a:t>
            </a:r>
            <a:r>
              <a:rPr lang="en-US" i="1" baseline="-25000" dirty="0" err="1"/>
              <a:t>r</a:t>
            </a:r>
            <a:r>
              <a:rPr lang="en-US" i="1" dirty="0">
                <a:latin typeface="Times New Roman" panose="02020603050405020304" pitchFamily="18" charset="0"/>
              </a:rPr>
              <a:t> </a:t>
            </a:r>
            <a:r>
              <a:rPr lang="en-US" dirty="0"/>
              <a:t>must be linearly independent in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t>.</a:t>
            </a:r>
          </a:p>
          <a:p>
            <a:pPr marL="0" indent="0">
              <a:buNone/>
            </a:pPr>
            <a:r>
              <a:rPr lang="en-US" dirty="0"/>
              <a:t>	Thus,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rank(</a:t>
            </a:r>
            <a:r>
              <a:rPr lang="en-US" i="1" dirty="0">
                <a:latin typeface="Times New Roman" panose="02020603050405020304" pitchFamily="18" charset="0"/>
              </a:rPr>
              <a:t>A</a:t>
            </a:r>
            <a:r>
              <a:rPr lang="en-US" baseline="30000" dirty="0">
                <a:latin typeface="Times New Roman" panose="02020603050405020304" pitchFamily="18" charset="0"/>
              </a:rPr>
              <a:t>T</a:t>
            </a:r>
            <a:r>
              <a:rPr lang="en-US" dirty="0">
                <a:latin typeface="Times New Roman" panose="02020603050405020304" pitchFamily="18" charset="0"/>
              </a:rPr>
              <a:t>)</a:t>
            </a:r>
            <a:r>
              <a:rPr lang="en-US" dirty="0"/>
              <a:t>.</a:t>
            </a:r>
          </a:p>
          <a:p>
            <a:pPr marL="0" indent="0">
              <a:buNone/>
            </a:pPr>
            <a:r>
              <a:rPr lang="en-US" dirty="0"/>
              <a:t>	Now go the other way to show </a:t>
            </a:r>
            <a:r>
              <a:rPr lang="en-US" dirty="0">
                <a:latin typeface="Times New Roman" panose="02020603050405020304" pitchFamily="18" charset="0"/>
              </a:rPr>
              <a:t>rank(</a:t>
            </a:r>
            <a:r>
              <a:rPr lang="en-US" i="1" dirty="0">
                <a:latin typeface="Times New Roman" panose="02020603050405020304" pitchFamily="18" charset="0"/>
              </a:rPr>
              <a:t>A</a:t>
            </a:r>
            <a:r>
              <a:rPr lang="en-US" baseline="30000" dirty="0">
                <a:latin typeface="Times New Roman" panose="02020603050405020304" pitchFamily="18" charset="0"/>
              </a:rPr>
              <a:t>T</a:t>
            </a:r>
            <a:r>
              <a:rPr lang="en-US" dirty="0">
                <a:latin typeface="Times New Roman" panose="02020603050405020304" pitchFamily="18" charset="0"/>
              </a:rPr>
              <a:t>) ≥ rank(</a:t>
            </a:r>
            <a:r>
              <a:rPr lang="en-US" i="1" dirty="0">
                <a:latin typeface="Times New Roman" panose="02020603050405020304" pitchFamily="18" charset="0"/>
              </a:rPr>
              <a:t>A</a:t>
            </a:r>
            <a:r>
              <a:rPr lang="en-US" dirty="0">
                <a:latin typeface="Times New Roman" panose="02020603050405020304" pitchFamily="18" charset="0"/>
              </a:rPr>
              <a:t>)</a:t>
            </a:r>
            <a:r>
              <a:rPr lang="en-US" dirty="0"/>
              <a:t>. ▮</a:t>
            </a:r>
          </a:p>
          <a:p>
            <a:pPr marL="0" indent="0">
              <a:buNone/>
            </a:pPr>
            <a:endParaRPr lang="en-US" dirty="0"/>
          </a:p>
        </p:txBody>
      </p:sp>
      <p:sp>
        <p:nvSpPr>
          <p:cNvPr id="4" name="Footer Placeholder 3">
            <a:extLst>
              <a:ext uri="{FF2B5EF4-FFF2-40B4-BE49-F238E27FC236}">
                <a16:creationId xmlns:a16="http://schemas.microsoft.com/office/drawing/2014/main" id="{DB7E0D62-2FB8-432E-A85B-FA0EBC6E1334}"/>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1E6F819A-1C97-4880-B7C2-95549A4839E4}"/>
              </a:ext>
            </a:extLst>
          </p:cNvPr>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6" name="Object 5">
            <a:extLst>
              <a:ext uri="{FF2B5EF4-FFF2-40B4-BE49-F238E27FC236}">
                <a16:creationId xmlns:a16="http://schemas.microsoft.com/office/drawing/2014/main" id="{6FDB3107-2C19-4793-A0F2-B6B375A8B5F8}"/>
              </a:ext>
            </a:extLst>
          </p:cNvPr>
          <p:cNvGraphicFramePr>
            <a:graphicFrameLocks noChangeAspect="1"/>
          </p:cNvGraphicFramePr>
          <p:nvPr>
            <p:extLst>
              <p:ext uri="{D42A27DB-BD31-4B8C-83A1-F6EECF244321}">
                <p14:modId xmlns:p14="http://schemas.microsoft.com/office/powerpoint/2010/main" val="1166004386"/>
              </p:ext>
            </p:extLst>
          </p:nvPr>
        </p:nvGraphicFramePr>
        <p:xfrm>
          <a:off x="2156706" y="3071813"/>
          <a:ext cx="5621337" cy="738187"/>
        </p:xfrm>
        <a:graphic>
          <a:graphicData uri="http://schemas.openxmlformats.org/presentationml/2006/ole">
            <mc:AlternateContent xmlns:mc="http://schemas.openxmlformats.org/markup-compatibility/2006">
              <mc:Choice xmlns:v="urn:schemas-microsoft-com:vml" Requires="v">
                <p:oleObj spid="_x0000_s523275" name="Equation" r:id="rId6" imgW="2425680" imgH="317160" progId="Equation.DSMT4">
                  <p:embed/>
                </p:oleObj>
              </mc:Choice>
              <mc:Fallback>
                <p:oleObj name="Equation" r:id="rId6" imgW="2425680" imgH="31716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2156706" y="3071813"/>
                        <a:ext cx="5621337" cy="738187"/>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EB5C5520-4425-4C85-AD45-99A383D606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8266984"/>
      </p:ext>
    </p:extLst>
  </p:cSld>
  <p:clrMapOvr>
    <a:masterClrMapping/>
  </p:clrMapOvr>
  <mc:AlternateContent xmlns:mc="http://schemas.openxmlformats.org/markup-compatibility/2006">
    <mc:Choice xmlns:p14="http://schemas.microsoft.com/office/powerpoint/2010/main" Requires="p14">
      <p:transition spd="slow" p14:dur="2000" advTm="343454"/>
    </mc:Choice>
    <mc:Fallback>
      <p:transition spd="slow" advTm="34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418-D8F5-4C3F-A94A-CAFCAC3F92E0}"/>
              </a:ext>
            </a:extLst>
          </p:cNvPr>
          <p:cNvSpPr>
            <a:spLocks noGrp="1"/>
          </p:cNvSpPr>
          <p:nvPr>
            <p:ph type="title"/>
          </p:nvPr>
        </p:nvSpPr>
        <p:spPr/>
        <p:txBody>
          <a:bodyPr/>
          <a:lstStyle/>
          <a:p>
            <a:r>
              <a:rPr lang="en-US" dirty="0"/>
              <a:t>Adjoint versus transpose</a:t>
            </a:r>
          </a:p>
        </p:txBody>
      </p:sp>
      <p:sp>
        <p:nvSpPr>
          <p:cNvPr id="3" name="Content Placeholder 2">
            <a:extLst>
              <a:ext uri="{FF2B5EF4-FFF2-40B4-BE49-F238E27FC236}">
                <a16:creationId xmlns:a16="http://schemas.microsoft.com/office/drawing/2014/main" id="{1B444565-243F-4900-AAAD-B18D9B9A269C}"/>
              </a:ext>
            </a:extLst>
          </p:cNvPr>
          <p:cNvSpPr>
            <a:spLocks noGrp="1"/>
          </p:cNvSpPr>
          <p:nvPr>
            <p:ph idx="1"/>
          </p:nvPr>
        </p:nvSpPr>
        <p:spPr/>
        <p:txBody>
          <a:bodyPr/>
          <a:lstStyle/>
          <a:p>
            <a:r>
              <a:rPr lang="en-US" dirty="0"/>
              <a:t>Remember,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is one that maps one vector space onto another</a:t>
            </a:r>
          </a:p>
          <a:p>
            <a:pPr lvl="1"/>
            <a:r>
              <a:rPr lang="en-US" dirty="0"/>
              <a:t>The </a:t>
            </a:r>
            <a:r>
              <a:rPr lang="en-US" i="1" dirty="0"/>
              <a:t>adjoint</a:t>
            </a:r>
            <a:r>
              <a:rPr lang="en-US" dirty="0"/>
              <a:t> of a linear map is that linear map that satisfies</a:t>
            </a:r>
          </a:p>
          <a:p>
            <a:pPr lvl="1"/>
            <a:endParaRPr lang="en-US" dirty="0"/>
          </a:p>
          <a:p>
            <a:pPr lvl="1"/>
            <a:endParaRPr lang="en-US" dirty="0"/>
          </a:p>
          <a:p>
            <a:r>
              <a:rPr lang="en-US" dirty="0"/>
              <a:t>For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t>, </a:t>
            </a:r>
          </a:p>
          <a:p>
            <a:pPr marL="0" indent="0">
              <a:buNone/>
            </a:pPr>
            <a:r>
              <a:rPr lang="en-US" dirty="0"/>
              <a:t>	then </a:t>
            </a:r>
            <a:r>
              <a:rPr lang="en-US" i="1" dirty="0">
                <a:latin typeface="Times New Roman" panose="02020603050405020304" pitchFamily="18" charset="0"/>
              </a:rPr>
              <a:t>A</a:t>
            </a:r>
            <a:r>
              <a:rPr lang="en-US" dirty="0"/>
              <a:t> can be represented as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i="1" dirty="0"/>
              <a:t> </a:t>
            </a:r>
            <a:r>
              <a:rPr lang="en-US" dirty="0"/>
              <a:t>matrix</a:t>
            </a:r>
          </a:p>
          <a:p>
            <a:pPr lvl="1"/>
            <a:r>
              <a:rPr lang="en-US" dirty="0"/>
              <a:t>The </a:t>
            </a:r>
            <a:r>
              <a:rPr lang="en-US" i="1" dirty="0"/>
              <a:t>adjoint</a:t>
            </a:r>
            <a:r>
              <a:rPr lang="en-US" dirty="0"/>
              <a:t> of a matrix is the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m</a:t>
            </a:r>
            <a:r>
              <a:rPr lang="en-US" dirty="0"/>
              <a:t> matrix that is the matrix </a:t>
            </a:r>
            <a:r>
              <a:rPr lang="en-US" i="1" dirty="0">
                <a:latin typeface="Times New Roman" panose="02020603050405020304" pitchFamily="18" charset="0"/>
              </a:rPr>
              <a:t>A</a:t>
            </a:r>
            <a:r>
              <a:rPr lang="en-US" dirty="0"/>
              <a:t> </a:t>
            </a:r>
            <a:r>
              <a:rPr lang="en-US" i="1" dirty="0"/>
              <a:t>reflected</a:t>
            </a:r>
            <a:r>
              <a:rPr lang="en-US" dirty="0"/>
              <a:t> through the diagonal, and we call it </a:t>
            </a:r>
            <a:r>
              <a:rPr lang="en-US" i="1" dirty="0"/>
              <a:t>transpose</a:t>
            </a:r>
            <a:endParaRPr lang="en-US" dirty="0"/>
          </a:p>
          <a:p>
            <a:endParaRPr lang="en-US" dirty="0"/>
          </a:p>
        </p:txBody>
      </p:sp>
      <p:sp>
        <p:nvSpPr>
          <p:cNvPr id="4" name="Footer Placeholder 3">
            <a:extLst>
              <a:ext uri="{FF2B5EF4-FFF2-40B4-BE49-F238E27FC236}">
                <a16:creationId xmlns:a16="http://schemas.microsoft.com/office/drawing/2014/main" id="{C983399C-3AE3-4ABF-947C-E81244994D84}"/>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FDCC8475-1172-4D9D-947B-36829C924163}"/>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a:extLst>
              <a:ext uri="{FF2B5EF4-FFF2-40B4-BE49-F238E27FC236}">
                <a16:creationId xmlns:a16="http://schemas.microsoft.com/office/drawing/2014/main" id="{F7D2D721-0E2A-4D75-84D3-2A359FD133C8}"/>
              </a:ext>
            </a:extLst>
          </p:cNvPr>
          <p:cNvGraphicFramePr>
            <a:graphicFrameLocks noChangeAspect="1"/>
          </p:cNvGraphicFramePr>
          <p:nvPr>
            <p:extLst>
              <p:ext uri="{D42A27DB-BD31-4B8C-83A1-F6EECF244321}">
                <p14:modId xmlns:p14="http://schemas.microsoft.com/office/powerpoint/2010/main" val="903366299"/>
              </p:ext>
            </p:extLst>
          </p:nvPr>
        </p:nvGraphicFramePr>
        <p:xfrm>
          <a:off x="3451225" y="2721857"/>
          <a:ext cx="2241550" cy="560387"/>
        </p:xfrm>
        <a:graphic>
          <a:graphicData uri="http://schemas.openxmlformats.org/presentationml/2006/ole">
            <mc:AlternateContent xmlns:mc="http://schemas.openxmlformats.org/markup-compatibility/2006">
              <mc:Choice xmlns:v="urn:schemas-microsoft-com:vml" Requires="v">
                <p:oleObj spid="_x0000_s524294" name="Equation" r:id="rId6" imgW="965160" imgH="241200" progId="Equation.DSMT4">
                  <p:embed/>
                </p:oleObj>
              </mc:Choice>
              <mc:Fallback>
                <p:oleObj name="Equation" r:id="rId6" imgW="965160" imgH="241200" progId="Equation.DSMT4">
                  <p:embed/>
                  <p:pic>
                    <p:nvPicPr>
                      <p:cNvPr id="8" name="Object 7">
                        <a:extLst>
                          <a:ext uri="{FF2B5EF4-FFF2-40B4-BE49-F238E27FC236}">
                            <a16:creationId xmlns:a16="http://schemas.microsoft.com/office/drawing/2014/main" id="{FA697CF5-49E4-48EB-950C-2CFE8A361E48}"/>
                          </a:ext>
                        </a:extLst>
                      </p:cNvPr>
                      <p:cNvPicPr/>
                      <p:nvPr/>
                    </p:nvPicPr>
                    <p:blipFill>
                      <a:blip r:embed="rId7"/>
                      <a:stretch>
                        <a:fillRect/>
                      </a:stretch>
                    </p:blipFill>
                    <p:spPr>
                      <a:xfrm>
                        <a:off x="3451225" y="2721857"/>
                        <a:ext cx="2241550" cy="56038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7AAE6B8-F0D6-4763-B6DD-9F7E7842C19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66758682"/>
      </p:ext>
    </p:extLst>
  </p:cSld>
  <p:clrMapOvr>
    <a:masterClrMapping/>
  </p:clrMapOvr>
  <mc:AlternateContent xmlns:mc="http://schemas.openxmlformats.org/markup-compatibility/2006">
    <mc:Choice xmlns:p14="http://schemas.microsoft.com/office/powerpoint/2010/main" Requires="p14">
      <p:transition spd="slow" p14:dur="2000" advTm="51159"/>
    </mc:Choice>
    <mc:Fallback>
      <p:transition spd="slow" advTm="51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418-D8F5-4C3F-A94A-CAFCAC3F92E0}"/>
              </a:ext>
            </a:extLst>
          </p:cNvPr>
          <p:cNvSpPr>
            <a:spLocks noGrp="1"/>
          </p:cNvSpPr>
          <p:nvPr>
            <p:ph type="title"/>
          </p:nvPr>
        </p:nvSpPr>
        <p:spPr/>
        <p:txBody>
          <a:bodyPr/>
          <a:lstStyle/>
          <a:p>
            <a:r>
              <a:rPr lang="en-US" dirty="0"/>
              <a:t>Adjoint versus transpose</a:t>
            </a:r>
          </a:p>
        </p:txBody>
      </p:sp>
      <p:sp>
        <p:nvSpPr>
          <p:cNvPr id="3" name="Content Placeholder 2">
            <a:extLst>
              <a:ext uri="{FF2B5EF4-FFF2-40B4-BE49-F238E27FC236}">
                <a16:creationId xmlns:a16="http://schemas.microsoft.com/office/drawing/2014/main" id="{1B444565-243F-4900-AAAD-B18D9B9A269C}"/>
              </a:ext>
            </a:extLst>
          </p:cNvPr>
          <p:cNvSpPr>
            <a:spLocks noGrp="1"/>
          </p:cNvSpPr>
          <p:nvPr>
            <p:ph idx="1"/>
          </p:nvPr>
        </p:nvSpPr>
        <p:spPr/>
        <p:txBody>
          <a:bodyPr/>
          <a:lstStyle/>
          <a:p>
            <a:r>
              <a:rPr lang="en-US" dirty="0"/>
              <a:t>The transpose is the action of reflecting a matrix through the diagonal</a:t>
            </a:r>
          </a:p>
          <a:p>
            <a:pPr lvl="1"/>
            <a:r>
              <a:rPr lang="en-US" dirty="0"/>
              <a:t>It happens that the transpose is the adjoint if the matrix is real</a:t>
            </a:r>
          </a:p>
          <a:p>
            <a:pPr lvl="1"/>
            <a:r>
              <a:rPr lang="en-US" dirty="0"/>
              <a:t>If the matrix has complex entries (that is,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C</a:t>
            </a:r>
            <a:r>
              <a:rPr lang="en-US" i="1" baseline="30000" dirty="0">
                <a:latin typeface="Times New Roman" panose="02020603050405020304" pitchFamily="18" charset="0"/>
              </a:rPr>
              <a:t>n</a:t>
            </a:r>
            <a:r>
              <a:rPr lang="en-US" dirty="0">
                <a:latin typeface="Times New Roman" panose="02020603050405020304" pitchFamily="18" charset="0"/>
              </a:rPr>
              <a:t> →</a:t>
            </a:r>
            <a:r>
              <a:rPr lang="en-US" b="1" dirty="0">
                <a:latin typeface="Times New Roman" panose="02020603050405020304" pitchFamily="18" charset="0"/>
              </a:rPr>
              <a:t> C</a:t>
            </a:r>
            <a:r>
              <a:rPr lang="en-US" i="1" baseline="30000" dirty="0">
                <a:latin typeface="Times New Roman" panose="02020603050405020304" pitchFamily="18" charset="0"/>
              </a:rPr>
              <a:t>m</a:t>
            </a:r>
            <a:r>
              <a:rPr lang="en-US" dirty="0"/>
              <a:t>),</a:t>
            </a:r>
            <a:br>
              <a:rPr lang="en-US" dirty="0"/>
            </a:br>
            <a:r>
              <a:rPr lang="en-US" dirty="0"/>
              <a:t>	we can still calculate the transpose,</a:t>
            </a:r>
          </a:p>
          <a:p>
            <a:pPr marL="457200" lvl="1" indent="0">
              <a:buNone/>
            </a:pPr>
            <a:r>
              <a:rPr lang="en-US" i="1" dirty="0"/>
              <a:t>	       </a:t>
            </a:r>
            <a:r>
              <a:rPr lang="en-US" dirty="0"/>
              <a:t>but the transpose is not the adjoint of that complex matrix</a:t>
            </a:r>
            <a:endParaRPr lang="en-US" i="1" dirty="0"/>
          </a:p>
        </p:txBody>
      </p:sp>
      <p:sp>
        <p:nvSpPr>
          <p:cNvPr id="4" name="Footer Placeholder 3">
            <a:extLst>
              <a:ext uri="{FF2B5EF4-FFF2-40B4-BE49-F238E27FC236}">
                <a16:creationId xmlns:a16="http://schemas.microsoft.com/office/drawing/2014/main" id="{C983399C-3AE3-4ABF-947C-E81244994D84}"/>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FDCC8475-1172-4D9D-947B-36829C924163}"/>
              </a:ext>
            </a:extLst>
          </p:cNvPr>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a:extLst>
              <a:ext uri="{FF2B5EF4-FFF2-40B4-BE49-F238E27FC236}">
                <a16:creationId xmlns:a16="http://schemas.microsoft.com/office/drawing/2014/main" id="{1EDE6987-A49D-4E41-B093-86AE8193C7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05836296"/>
      </p:ext>
    </p:extLst>
  </p:cSld>
  <p:clrMapOvr>
    <a:masterClrMapping/>
  </p:clrMapOvr>
  <mc:AlternateContent xmlns:mc="http://schemas.openxmlformats.org/markup-compatibility/2006">
    <mc:Choice xmlns:p14="http://schemas.microsoft.com/office/powerpoint/2010/main" Requires="p14">
      <p:transition spd="slow" p14:dur="2000" advTm="38738"/>
    </mc:Choice>
    <mc:Fallback>
      <p:transition spd="slow" advTm="3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that the adjoint of a real matrix is the transpose</a:t>
            </a:r>
          </a:p>
          <a:p>
            <a:pPr lvl="1"/>
            <a:r>
              <a:rPr lang="en-US" dirty="0"/>
              <a:t>The rank of a matrix equals the rank of its transpose</a:t>
            </a:r>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F6C1251D-9B29-46EC-AF69-20028C15F15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6611"/>
    </mc:Choice>
    <mc:Fallback>
      <p:transition spd="slow" advTm="1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https://en.wikipedia.org/wiki/Hermitian_adjoint</a:t>
            </a:r>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Find the adjoint for real matrices</a:t>
            </a:r>
          </a:p>
          <a:p>
            <a:pPr lvl="2"/>
            <a:r>
              <a:rPr lang="en-US" dirty="0"/>
              <a:t>It will be given the name of “transpose”</a:t>
            </a:r>
          </a:p>
          <a:p>
            <a:pPr lvl="1"/>
            <a:r>
              <a:rPr lang="en-US" dirty="0"/>
              <a:t>Consider the relationship between the rank of a matrix,</a:t>
            </a:r>
            <a:br>
              <a:rPr lang="en-US" dirty="0"/>
            </a:br>
            <a:r>
              <a:rPr lang="en-US" dirty="0"/>
              <a:t>	and the rank of its transpose</a:t>
            </a:r>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D5986C9B-1A0A-4662-976F-E73A149300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6827"/>
    </mc:Choice>
    <mc:Fallback>
      <p:transition spd="slow" advTm="26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Matrix-vector multiplication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the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t>,  then it is easiest to think of </a:t>
            </a:r>
          </a:p>
          <a:p>
            <a:pPr lvl="1"/>
            <a:endParaRPr lang="en-US" dirty="0"/>
          </a:p>
          <a:p>
            <a:pPr marL="457200" lvl="1" indent="0">
              <a:buNone/>
            </a:pPr>
            <a:endParaRPr lang="en-US" dirty="0"/>
          </a:p>
          <a:p>
            <a:r>
              <a:rPr lang="en-US" dirty="0"/>
              <a:t>Thus, we may deduce the </a:t>
            </a:r>
            <a:r>
              <a:rPr lang="en-US" i="1" dirty="0" err="1"/>
              <a:t>i</a:t>
            </a:r>
            <a:r>
              <a:rPr lang="en-US" baseline="30000" dirty="0" err="1"/>
              <a:t>th</a:t>
            </a:r>
            <a:r>
              <a:rPr lang="en-US" dirty="0"/>
              <a:t> entry of </a:t>
            </a:r>
            <a:r>
              <a:rPr lang="en-US" i="1" dirty="0">
                <a:latin typeface="Times New Roman" panose="02020603050405020304" pitchFamily="18" charset="0"/>
              </a:rPr>
              <a:t>A</a:t>
            </a:r>
            <a:r>
              <a:rPr lang="en-US" b="1" dirty="0">
                <a:latin typeface="Times New Roman" panose="02020603050405020304" pitchFamily="18" charset="0"/>
              </a:rPr>
              <a:t>u</a:t>
            </a:r>
            <a:r>
              <a:rPr lang="en-US" dirty="0"/>
              <a:t> is given by</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8201A9F8-2CC9-4762-8AB3-7034B0A71B06}"/>
              </a:ext>
            </a:extLst>
          </p:cNvPr>
          <p:cNvGraphicFramePr>
            <a:graphicFrameLocks noChangeAspect="1"/>
          </p:cNvGraphicFramePr>
          <p:nvPr>
            <p:extLst>
              <p:ext uri="{D42A27DB-BD31-4B8C-83A1-F6EECF244321}">
                <p14:modId xmlns:p14="http://schemas.microsoft.com/office/powerpoint/2010/main" val="728212224"/>
              </p:ext>
            </p:extLst>
          </p:nvPr>
        </p:nvGraphicFramePr>
        <p:xfrm>
          <a:off x="3067050" y="2246313"/>
          <a:ext cx="2535238" cy="442912"/>
        </p:xfrm>
        <a:graphic>
          <a:graphicData uri="http://schemas.openxmlformats.org/presentationml/2006/ole">
            <mc:AlternateContent xmlns:mc="http://schemas.openxmlformats.org/markup-compatibility/2006">
              <mc:Choice xmlns:v="urn:schemas-microsoft-com:vml" Requires="v">
                <p:oleObj spid="_x0000_s515129" name="Equation" r:id="rId6" imgW="1091880" imgH="190440" progId="Equation.DSMT4">
                  <p:embed/>
                </p:oleObj>
              </mc:Choice>
              <mc:Fallback>
                <p:oleObj name="Equation" r:id="rId6" imgW="1091880" imgH="190440" progId="Equation.DSMT4">
                  <p:embed/>
                  <p:pic>
                    <p:nvPicPr>
                      <p:cNvPr id="8" name="Object 7">
                        <a:extLst>
                          <a:ext uri="{FF2B5EF4-FFF2-40B4-BE49-F238E27FC236}">
                            <a16:creationId xmlns:a16="http://schemas.microsoft.com/office/drawing/2014/main" id="{8201A9F8-2CC9-4762-8AB3-7034B0A71B06}"/>
                          </a:ext>
                        </a:extLst>
                      </p:cNvPr>
                      <p:cNvPicPr/>
                      <p:nvPr/>
                    </p:nvPicPr>
                    <p:blipFill>
                      <a:blip r:embed="rId7"/>
                      <a:stretch>
                        <a:fillRect/>
                      </a:stretch>
                    </p:blipFill>
                    <p:spPr>
                      <a:xfrm>
                        <a:off x="3067050" y="2246313"/>
                        <a:ext cx="2535238" cy="4429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CC0140F-4C41-41B1-8945-15BFE063B9FE}"/>
              </a:ext>
            </a:extLst>
          </p:cNvPr>
          <p:cNvGraphicFramePr>
            <a:graphicFrameLocks noChangeAspect="1"/>
          </p:cNvGraphicFramePr>
          <p:nvPr>
            <p:extLst>
              <p:ext uri="{D42A27DB-BD31-4B8C-83A1-F6EECF244321}">
                <p14:modId xmlns:p14="http://schemas.microsoft.com/office/powerpoint/2010/main" val="3248871098"/>
              </p:ext>
            </p:extLst>
          </p:nvPr>
        </p:nvGraphicFramePr>
        <p:xfrm>
          <a:off x="3544006" y="3787070"/>
          <a:ext cx="2298700" cy="471487"/>
        </p:xfrm>
        <a:graphic>
          <a:graphicData uri="http://schemas.openxmlformats.org/presentationml/2006/ole">
            <mc:AlternateContent xmlns:mc="http://schemas.openxmlformats.org/markup-compatibility/2006">
              <mc:Choice xmlns:v="urn:schemas-microsoft-com:vml" Requires="v">
                <p:oleObj spid="_x0000_s515130" name="Equation" r:id="rId8" imgW="990360" imgH="203040" progId="Equation.DSMT4">
                  <p:embed/>
                </p:oleObj>
              </mc:Choice>
              <mc:Fallback>
                <p:oleObj name="Equation" r:id="rId8" imgW="990360" imgH="20304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9"/>
                      <a:stretch>
                        <a:fillRect/>
                      </a:stretch>
                    </p:blipFill>
                    <p:spPr>
                      <a:xfrm>
                        <a:off x="3544006" y="3787070"/>
                        <a:ext cx="2298700" cy="4714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91FF4FA-B950-4573-A34C-8E5361093AE5}"/>
              </a:ext>
            </a:extLst>
          </p:cNvPr>
          <p:cNvGraphicFramePr>
            <a:graphicFrameLocks noChangeAspect="1"/>
          </p:cNvGraphicFramePr>
          <p:nvPr>
            <p:extLst>
              <p:ext uri="{D42A27DB-BD31-4B8C-83A1-F6EECF244321}">
                <p14:modId xmlns:p14="http://schemas.microsoft.com/office/powerpoint/2010/main" val="2671230764"/>
              </p:ext>
            </p:extLst>
          </p:nvPr>
        </p:nvGraphicFramePr>
        <p:xfrm>
          <a:off x="3544006" y="4251855"/>
          <a:ext cx="1327150" cy="884237"/>
        </p:xfrm>
        <a:graphic>
          <a:graphicData uri="http://schemas.openxmlformats.org/presentationml/2006/ole">
            <mc:AlternateContent xmlns:mc="http://schemas.openxmlformats.org/markup-compatibility/2006">
              <mc:Choice xmlns:v="urn:schemas-microsoft-com:vml" Requires="v">
                <p:oleObj spid="_x0000_s515131" name="Equation" r:id="rId10" imgW="571320" imgH="380880" progId="Equation.DSMT4">
                  <p:embed/>
                </p:oleObj>
              </mc:Choice>
              <mc:Fallback>
                <p:oleObj name="Equation" r:id="rId10" imgW="571320" imgH="38088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11"/>
                      <a:stretch>
                        <a:fillRect/>
                      </a:stretch>
                    </p:blipFill>
                    <p:spPr>
                      <a:xfrm>
                        <a:off x="3544006" y="4251855"/>
                        <a:ext cx="1327150" cy="88423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E64C90-EBCE-4473-A392-2CE50F1C240A}"/>
              </a:ext>
            </a:extLst>
          </p:cNvPr>
          <p:cNvGraphicFramePr>
            <a:graphicFrameLocks noChangeAspect="1"/>
          </p:cNvGraphicFramePr>
          <p:nvPr>
            <p:extLst>
              <p:ext uri="{D42A27DB-BD31-4B8C-83A1-F6EECF244321}">
                <p14:modId xmlns:p14="http://schemas.microsoft.com/office/powerpoint/2010/main" val="3844591749"/>
              </p:ext>
            </p:extLst>
          </p:nvPr>
        </p:nvGraphicFramePr>
        <p:xfrm>
          <a:off x="2773363" y="3268133"/>
          <a:ext cx="3595687" cy="501650"/>
        </p:xfrm>
        <a:graphic>
          <a:graphicData uri="http://schemas.openxmlformats.org/presentationml/2006/ole">
            <mc:AlternateContent xmlns:mc="http://schemas.openxmlformats.org/markup-compatibility/2006">
              <mc:Choice xmlns:v="urn:schemas-microsoft-com:vml" Requires="v">
                <p:oleObj spid="_x0000_s515132" name="Equation" r:id="rId12" imgW="1549080" imgH="215640" progId="Equation.DSMT4">
                  <p:embed/>
                </p:oleObj>
              </mc:Choice>
              <mc:Fallback>
                <p:oleObj name="Equation" r:id="rId12" imgW="1549080" imgH="21564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13"/>
                      <a:stretch>
                        <a:fillRect/>
                      </a:stretch>
                    </p:blipFill>
                    <p:spPr>
                      <a:xfrm>
                        <a:off x="2773363" y="3268133"/>
                        <a:ext cx="3595687" cy="501650"/>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0147DE14-0076-4E6A-B04D-276E89A840F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87520"/>
    </mc:Choice>
    <mc:Fallback>
      <p:transition spd="slow" advTm="8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inner product of </a:t>
            </a:r>
            <a:r>
              <a:rPr lang="en-US" i="1" dirty="0"/>
              <a:t>A</a:t>
            </a:r>
            <a:r>
              <a:rPr lang="en-US" b="1" dirty="0"/>
              <a:t>u</a:t>
            </a:r>
            <a:r>
              <a:rPr lang="en-US" dirty="0"/>
              <a:t> and </a:t>
            </a:r>
            <a:r>
              <a:rPr lang="en-US" b="1" dirty="0"/>
              <a:t>v</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if                                    ,</a:t>
            </a:r>
          </a:p>
          <a:p>
            <a:endParaRPr lang="en-US" dirty="0"/>
          </a:p>
          <a:p>
            <a:pPr marL="0" indent="0">
              <a:buNone/>
            </a:pPr>
            <a:r>
              <a:rPr lang="en-US" dirty="0"/>
              <a:t>	     then  </a:t>
            </a:r>
          </a:p>
          <a:p>
            <a:pPr marL="457200" lvl="1" indent="0">
              <a:buNone/>
            </a:pPr>
            <a:endParaRPr lang="en-US" dirty="0"/>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4" name="Object 13">
            <a:extLst>
              <a:ext uri="{FF2B5EF4-FFF2-40B4-BE49-F238E27FC236}">
                <a16:creationId xmlns:a16="http://schemas.microsoft.com/office/drawing/2014/main" id="{B9D48994-B064-4419-914A-E10AC993064E}"/>
              </a:ext>
            </a:extLst>
          </p:cNvPr>
          <p:cNvGraphicFramePr>
            <a:graphicFrameLocks noChangeAspect="1"/>
          </p:cNvGraphicFramePr>
          <p:nvPr>
            <p:extLst>
              <p:ext uri="{D42A27DB-BD31-4B8C-83A1-F6EECF244321}">
                <p14:modId xmlns:p14="http://schemas.microsoft.com/office/powerpoint/2010/main" val="1101987029"/>
              </p:ext>
            </p:extLst>
          </p:nvPr>
        </p:nvGraphicFramePr>
        <p:xfrm>
          <a:off x="1895475" y="1427163"/>
          <a:ext cx="2093913" cy="884237"/>
        </p:xfrm>
        <a:graphic>
          <a:graphicData uri="http://schemas.openxmlformats.org/presentationml/2006/ole">
            <mc:AlternateContent xmlns:mc="http://schemas.openxmlformats.org/markup-compatibility/2006">
              <mc:Choice xmlns:v="urn:schemas-microsoft-com:vml" Requires="v">
                <p:oleObj spid="_x0000_s516134" name="Equation" r:id="rId6" imgW="901440" imgH="380880" progId="Equation.DSMT4">
                  <p:embed/>
                </p:oleObj>
              </mc:Choice>
              <mc:Fallback>
                <p:oleObj name="Equation" r:id="rId6" imgW="901440" imgH="38088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7"/>
                      <a:stretch>
                        <a:fillRect/>
                      </a:stretch>
                    </p:blipFill>
                    <p:spPr>
                      <a:xfrm>
                        <a:off x="1895475" y="1427163"/>
                        <a:ext cx="2093913" cy="8842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C67CAF0-ADD2-4CC1-8F4D-F1699EE1EE36}"/>
              </a:ext>
            </a:extLst>
          </p:cNvPr>
          <p:cNvGraphicFramePr>
            <a:graphicFrameLocks noChangeAspect="1"/>
          </p:cNvGraphicFramePr>
          <p:nvPr>
            <p:extLst>
              <p:ext uri="{D42A27DB-BD31-4B8C-83A1-F6EECF244321}">
                <p14:modId xmlns:p14="http://schemas.microsoft.com/office/powerpoint/2010/main" val="1275426380"/>
              </p:ext>
            </p:extLst>
          </p:nvPr>
        </p:nvGraphicFramePr>
        <p:xfrm>
          <a:off x="2413001" y="2177256"/>
          <a:ext cx="3305175" cy="974725"/>
        </p:xfrm>
        <a:graphic>
          <a:graphicData uri="http://schemas.openxmlformats.org/presentationml/2006/ole">
            <mc:AlternateContent xmlns:mc="http://schemas.openxmlformats.org/markup-compatibility/2006">
              <mc:Choice xmlns:v="urn:schemas-microsoft-com:vml" Requires="v">
                <p:oleObj spid="_x0000_s516135" name="Equation" r:id="rId8" imgW="1422360" imgH="419040" progId="Equation.DSMT4">
                  <p:embed/>
                </p:oleObj>
              </mc:Choice>
              <mc:Fallback>
                <p:oleObj name="Equation" r:id="rId8" imgW="1422360" imgH="41904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9"/>
                      <a:stretch>
                        <a:fillRect/>
                      </a:stretch>
                    </p:blipFill>
                    <p:spPr>
                      <a:xfrm>
                        <a:off x="2413001" y="2177256"/>
                        <a:ext cx="3305175" cy="9747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CD4EA0B-D19C-4A30-8DFA-079BFD7D318A}"/>
              </a:ext>
            </a:extLst>
          </p:cNvPr>
          <p:cNvGraphicFramePr>
            <a:graphicFrameLocks noChangeAspect="1"/>
          </p:cNvGraphicFramePr>
          <p:nvPr>
            <p:extLst>
              <p:ext uri="{D42A27DB-BD31-4B8C-83A1-F6EECF244321}">
                <p14:modId xmlns:p14="http://schemas.microsoft.com/office/powerpoint/2010/main" val="937177266"/>
              </p:ext>
            </p:extLst>
          </p:nvPr>
        </p:nvGraphicFramePr>
        <p:xfrm>
          <a:off x="3344863" y="3016513"/>
          <a:ext cx="2449513" cy="974725"/>
        </p:xfrm>
        <a:graphic>
          <a:graphicData uri="http://schemas.openxmlformats.org/presentationml/2006/ole">
            <mc:AlternateContent xmlns:mc="http://schemas.openxmlformats.org/markup-compatibility/2006">
              <mc:Choice xmlns:v="urn:schemas-microsoft-com:vml" Requires="v">
                <p:oleObj spid="_x0000_s516136" name="Equation" r:id="rId10" imgW="1054080" imgH="419040" progId="Equation.DSMT4">
                  <p:embed/>
                </p:oleObj>
              </mc:Choice>
              <mc:Fallback>
                <p:oleObj name="Equation" r:id="rId10" imgW="1054080" imgH="419040" progId="Equation.DSMT4">
                  <p:embed/>
                  <p:pic>
                    <p:nvPicPr>
                      <p:cNvPr id="10" name="Object 9">
                        <a:extLst>
                          <a:ext uri="{FF2B5EF4-FFF2-40B4-BE49-F238E27FC236}">
                            <a16:creationId xmlns:a16="http://schemas.microsoft.com/office/drawing/2014/main" id="{BC67CAF0-ADD2-4CC1-8F4D-F1699EE1EE36}"/>
                          </a:ext>
                        </a:extLst>
                      </p:cNvPr>
                      <p:cNvPicPr/>
                      <p:nvPr/>
                    </p:nvPicPr>
                    <p:blipFill>
                      <a:blip r:embed="rId11"/>
                      <a:stretch>
                        <a:fillRect/>
                      </a:stretch>
                    </p:blipFill>
                    <p:spPr>
                      <a:xfrm>
                        <a:off x="3344863" y="3016513"/>
                        <a:ext cx="2449513" cy="9747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367D474-C39F-4264-9C3B-267B63FDB95B}"/>
              </a:ext>
            </a:extLst>
          </p:cNvPr>
          <p:cNvGraphicFramePr>
            <a:graphicFrameLocks noChangeAspect="1"/>
          </p:cNvGraphicFramePr>
          <p:nvPr>
            <p:extLst>
              <p:ext uri="{D42A27DB-BD31-4B8C-83A1-F6EECF244321}">
                <p14:modId xmlns:p14="http://schemas.microsoft.com/office/powerpoint/2010/main" val="476858310"/>
              </p:ext>
            </p:extLst>
          </p:nvPr>
        </p:nvGraphicFramePr>
        <p:xfrm>
          <a:off x="3344863" y="3954637"/>
          <a:ext cx="2449512" cy="915988"/>
        </p:xfrm>
        <a:graphic>
          <a:graphicData uri="http://schemas.openxmlformats.org/presentationml/2006/ole">
            <mc:AlternateContent xmlns:mc="http://schemas.openxmlformats.org/markup-compatibility/2006">
              <mc:Choice xmlns:v="urn:schemas-microsoft-com:vml" Requires="v">
                <p:oleObj spid="_x0000_s516137" name="Equation" r:id="rId12" imgW="1054080" imgH="393480" progId="Equation.DSMT4">
                  <p:embed/>
                </p:oleObj>
              </mc:Choice>
              <mc:Fallback>
                <p:oleObj name="Equation" r:id="rId12" imgW="1054080" imgH="393480" progId="Equation.DSMT4">
                  <p:embed/>
                  <p:pic>
                    <p:nvPicPr>
                      <p:cNvPr id="17" name="Object 16">
                        <a:extLst>
                          <a:ext uri="{FF2B5EF4-FFF2-40B4-BE49-F238E27FC236}">
                            <a16:creationId xmlns:a16="http://schemas.microsoft.com/office/drawing/2014/main" id="{9CD4EA0B-D19C-4A30-8DFA-079BFD7D318A}"/>
                          </a:ext>
                        </a:extLst>
                      </p:cNvPr>
                      <p:cNvPicPr/>
                      <p:nvPr/>
                    </p:nvPicPr>
                    <p:blipFill>
                      <a:blip r:embed="rId13"/>
                      <a:stretch>
                        <a:fillRect/>
                      </a:stretch>
                    </p:blipFill>
                    <p:spPr>
                      <a:xfrm>
                        <a:off x="3344863" y="3954637"/>
                        <a:ext cx="2449512" cy="91598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EAD6EA3-ED08-4726-B1FE-7222BD3C4449}"/>
              </a:ext>
            </a:extLst>
          </p:cNvPr>
          <p:cNvGraphicFramePr>
            <a:graphicFrameLocks noChangeAspect="1"/>
          </p:cNvGraphicFramePr>
          <p:nvPr>
            <p:extLst>
              <p:ext uri="{D42A27DB-BD31-4B8C-83A1-F6EECF244321}">
                <p14:modId xmlns:p14="http://schemas.microsoft.com/office/powerpoint/2010/main" val="3111861652"/>
              </p:ext>
            </p:extLst>
          </p:nvPr>
        </p:nvGraphicFramePr>
        <p:xfrm>
          <a:off x="3389313" y="5877278"/>
          <a:ext cx="2360612" cy="915988"/>
        </p:xfrm>
        <a:graphic>
          <a:graphicData uri="http://schemas.openxmlformats.org/presentationml/2006/ole">
            <mc:AlternateContent xmlns:mc="http://schemas.openxmlformats.org/markup-compatibility/2006">
              <mc:Choice xmlns:v="urn:schemas-microsoft-com:vml" Requires="v">
                <p:oleObj spid="_x0000_s516138" name="Equation" r:id="rId14" imgW="1015920" imgH="393480" progId="Equation.DSMT4">
                  <p:embed/>
                </p:oleObj>
              </mc:Choice>
              <mc:Fallback>
                <p:oleObj name="Equation" r:id="rId14" imgW="1015920" imgH="393480" progId="Equation.DSMT4">
                  <p:embed/>
                  <p:pic>
                    <p:nvPicPr>
                      <p:cNvPr id="18" name="Object 17">
                        <a:extLst>
                          <a:ext uri="{FF2B5EF4-FFF2-40B4-BE49-F238E27FC236}">
                            <a16:creationId xmlns:a16="http://schemas.microsoft.com/office/drawing/2014/main" id="{C367D474-C39F-4264-9C3B-267B63FDB95B}"/>
                          </a:ext>
                        </a:extLst>
                      </p:cNvPr>
                      <p:cNvPicPr/>
                      <p:nvPr/>
                    </p:nvPicPr>
                    <p:blipFill>
                      <a:blip r:embed="rId15"/>
                      <a:stretch>
                        <a:fillRect/>
                      </a:stretch>
                    </p:blipFill>
                    <p:spPr>
                      <a:xfrm>
                        <a:off x="3389313" y="5877278"/>
                        <a:ext cx="2360612" cy="91598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4E27D92-0537-4927-802C-3F2DF1FFB58B}"/>
              </a:ext>
            </a:extLst>
          </p:cNvPr>
          <p:cNvGraphicFramePr>
            <a:graphicFrameLocks noChangeAspect="1"/>
          </p:cNvGraphicFramePr>
          <p:nvPr>
            <p:extLst>
              <p:ext uri="{D42A27DB-BD31-4B8C-83A1-F6EECF244321}">
                <p14:modId xmlns:p14="http://schemas.microsoft.com/office/powerpoint/2010/main" val="629893072"/>
              </p:ext>
            </p:extLst>
          </p:nvPr>
        </p:nvGraphicFramePr>
        <p:xfrm>
          <a:off x="5794375" y="6097409"/>
          <a:ext cx="1298575" cy="561975"/>
        </p:xfrm>
        <a:graphic>
          <a:graphicData uri="http://schemas.openxmlformats.org/presentationml/2006/ole">
            <mc:AlternateContent xmlns:mc="http://schemas.openxmlformats.org/markup-compatibility/2006">
              <mc:Choice xmlns:v="urn:schemas-microsoft-com:vml" Requires="v">
                <p:oleObj spid="_x0000_s516139" name="Equation" r:id="rId16" imgW="558720" imgH="241200" progId="Equation.DSMT4">
                  <p:embed/>
                </p:oleObj>
              </mc:Choice>
              <mc:Fallback>
                <p:oleObj name="Equation" r:id="rId16" imgW="558720" imgH="241200" progId="Equation.DSMT4">
                  <p:embed/>
                  <p:pic>
                    <p:nvPicPr>
                      <p:cNvPr id="19" name="Object 18">
                        <a:extLst>
                          <a:ext uri="{FF2B5EF4-FFF2-40B4-BE49-F238E27FC236}">
                            <a16:creationId xmlns:a16="http://schemas.microsoft.com/office/drawing/2014/main" id="{9EAD6EA3-ED08-4726-B1FE-7222BD3C4449}"/>
                          </a:ext>
                        </a:extLst>
                      </p:cNvPr>
                      <p:cNvPicPr/>
                      <p:nvPr/>
                    </p:nvPicPr>
                    <p:blipFill>
                      <a:blip r:embed="rId17"/>
                      <a:stretch>
                        <a:fillRect/>
                      </a:stretch>
                    </p:blipFill>
                    <p:spPr>
                      <a:xfrm>
                        <a:off x="5794375" y="6097409"/>
                        <a:ext cx="1298575" cy="5619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8D98F6E-FB4B-4F55-A064-62F39A57CC7D}"/>
              </a:ext>
            </a:extLst>
          </p:cNvPr>
          <p:cNvGraphicFramePr>
            <a:graphicFrameLocks noChangeAspect="1"/>
          </p:cNvGraphicFramePr>
          <p:nvPr>
            <p:extLst>
              <p:ext uri="{D42A27DB-BD31-4B8C-83A1-F6EECF244321}">
                <p14:modId xmlns:p14="http://schemas.microsoft.com/office/powerpoint/2010/main" val="3505040635"/>
              </p:ext>
            </p:extLst>
          </p:nvPr>
        </p:nvGraphicFramePr>
        <p:xfrm>
          <a:off x="3344863" y="4915957"/>
          <a:ext cx="2449512" cy="915988"/>
        </p:xfrm>
        <a:graphic>
          <a:graphicData uri="http://schemas.openxmlformats.org/presentationml/2006/ole">
            <mc:AlternateContent xmlns:mc="http://schemas.openxmlformats.org/markup-compatibility/2006">
              <mc:Choice xmlns:v="urn:schemas-microsoft-com:vml" Requires="v">
                <p:oleObj spid="_x0000_s516140" name="Equation" r:id="rId18" imgW="1054080" imgH="393480" progId="Equation.DSMT4">
                  <p:embed/>
                </p:oleObj>
              </mc:Choice>
              <mc:Fallback>
                <p:oleObj name="Equation" r:id="rId18" imgW="1054080" imgH="393480" progId="Equation.DSMT4">
                  <p:embed/>
                  <p:pic>
                    <p:nvPicPr>
                      <p:cNvPr id="18" name="Object 17">
                        <a:extLst>
                          <a:ext uri="{FF2B5EF4-FFF2-40B4-BE49-F238E27FC236}">
                            <a16:creationId xmlns:a16="http://schemas.microsoft.com/office/drawing/2014/main" id="{C367D474-C39F-4264-9C3B-267B63FDB95B}"/>
                          </a:ext>
                        </a:extLst>
                      </p:cNvPr>
                      <p:cNvPicPr/>
                      <p:nvPr/>
                    </p:nvPicPr>
                    <p:blipFill>
                      <a:blip r:embed="rId19"/>
                      <a:stretch>
                        <a:fillRect/>
                      </a:stretch>
                    </p:blipFill>
                    <p:spPr>
                      <a:xfrm>
                        <a:off x="3344863" y="4915957"/>
                        <a:ext cx="2449512" cy="915988"/>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9BA83E32-5059-4906-AE3C-D6BD707318D9}"/>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54401255"/>
      </p:ext>
    </p:extLst>
  </p:cSld>
  <p:clrMapOvr>
    <a:masterClrMapping/>
  </p:clrMapOvr>
  <mc:AlternateContent xmlns:mc="http://schemas.openxmlformats.org/markup-compatibility/2006">
    <mc:Choice xmlns:p14="http://schemas.microsoft.com/office/powerpoint/2010/main" Requires="p14">
      <p:transition spd="slow" p14:dur="2000" advTm="145356"/>
    </mc:Choice>
    <mc:Fallback>
      <p:transition spd="slow" advTm="14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Question: What is                                        where </a:t>
            </a:r>
            <a:r>
              <a:rPr lang="en-US" i="1" dirty="0">
                <a:latin typeface="Times New Roman" panose="02020603050405020304" pitchFamily="18" charset="0"/>
              </a:rPr>
              <a:t>j</a:t>
            </a:r>
            <a:r>
              <a:rPr lang="en-US" dirty="0"/>
              <a:t> goes from </a:t>
            </a:r>
            <a:r>
              <a:rPr lang="en-US" dirty="0">
                <a:latin typeface="Times New Roman" panose="02020603050405020304" pitchFamily="18" charset="0"/>
              </a:rPr>
              <a:t>1</a:t>
            </a:r>
            <a:r>
              <a:rPr lang="en-US" dirty="0"/>
              <a:t> to </a:t>
            </a:r>
            <a:r>
              <a:rPr lang="en-US" i="1" dirty="0">
                <a:latin typeface="Times New Roman" panose="02020603050405020304" pitchFamily="18" charset="0"/>
              </a:rPr>
              <a:t>n</a:t>
            </a:r>
            <a:r>
              <a:rPr lang="en-US" i="1" dirty="0"/>
              <a:t> </a:t>
            </a:r>
            <a:r>
              <a:rPr lang="en-US" dirty="0"/>
              <a:t>? </a:t>
            </a:r>
          </a:p>
          <a:p>
            <a:endParaRPr lang="en-US" dirty="0"/>
          </a:p>
          <a:p>
            <a:pPr lvl="1"/>
            <a:r>
              <a:rPr lang="en-US" dirty="0"/>
              <a:t>Rewriting it, we have</a:t>
            </a:r>
          </a:p>
          <a:p>
            <a:pPr lvl="1"/>
            <a:endParaRPr lang="en-US" dirty="0"/>
          </a:p>
          <a:p>
            <a:pPr lvl="1"/>
            <a:endParaRPr lang="en-US" dirty="0"/>
          </a:p>
          <a:p>
            <a:pPr lvl="1"/>
            <a:endParaRPr lang="en-US" dirty="0"/>
          </a:p>
          <a:p>
            <a:pPr lvl="1"/>
            <a:endParaRPr lang="en-US" dirty="0"/>
          </a:p>
          <a:p>
            <a:pPr lvl="1"/>
            <a:endParaRPr lang="en-US" dirty="0"/>
          </a:p>
          <a:p>
            <a:pPr lvl="1"/>
            <a:r>
              <a:rPr lang="en-US" dirty="0"/>
              <a:t>This is a linear combination of the rows of </a:t>
            </a:r>
            <a:r>
              <a:rPr lang="en-US" i="1" dirty="0"/>
              <a:t>A</a:t>
            </a:r>
            <a:endParaRPr lang="en-US" dirty="0"/>
          </a:p>
          <a:p>
            <a:pPr lvl="1"/>
            <a:endParaRPr lang="en-US"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5" name="Object 14">
            <a:extLst>
              <a:ext uri="{FF2B5EF4-FFF2-40B4-BE49-F238E27FC236}">
                <a16:creationId xmlns:a16="http://schemas.microsoft.com/office/drawing/2014/main" id="{69F45E61-6E7E-448A-81E6-F8EED9E2AB07}"/>
              </a:ext>
            </a:extLst>
          </p:cNvPr>
          <p:cNvGraphicFramePr>
            <a:graphicFrameLocks noChangeAspect="1"/>
          </p:cNvGraphicFramePr>
          <p:nvPr>
            <p:extLst>
              <p:ext uri="{D42A27DB-BD31-4B8C-83A1-F6EECF244321}">
                <p14:modId xmlns:p14="http://schemas.microsoft.com/office/powerpoint/2010/main" val="3801776088"/>
              </p:ext>
            </p:extLst>
          </p:nvPr>
        </p:nvGraphicFramePr>
        <p:xfrm>
          <a:off x="2992971" y="1403880"/>
          <a:ext cx="2392363" cy="855662"/>
        </p:xfrm>
        <a:graphic>
          <a:graphicData uri="http://schemas.openxmlformats.org/presentationml/2006/ole">
            <mc:AlternateContent xmlns:mc="http://schemas.openxmlformats.org/markup-compatibility/2006">
              <mc:Choice xmlns:v="urn:schemas-microsoft-com:vml" Requires="v">
                <p:oleObj spid="_x0000_s514153" name="Equation" r:id="rId6" imgW="1028520" imgH="368280" progId="Equation.DSMT4">
                  <p:embed/>
                </p:oleObj>
              </mc:Choice>
              <mc:Fallback>
                <p:oleObj name="Equation" r:id="rId6" imgW="1028520" imgH="368280" progId="Equation.DSMT4">
                  <p:embed/>
                  <p:pic>
                    <p:nvPicPr>
                      <p:cNvPr id="19" name="Object 18">
                        <a:extLst>
                          <a:ext uri="{FF2B5EF4-FFF2-40B4-BE49-F238E27FC236}">
                            <a16:creationId xmlns:a16="http://schemas.microsoft.com/office/drawing/2014/main" id="{9EAD6EA3-ED08-4726-B1FE-7222BD3C4449}"/>
                          </a:ext>
                        </a:extLst>
                      </p:cNvPr>
                      <p:cNvPicPr/>
                      <p:nvPr/>
                    </p:nvPicPr>
                    <p:blipFill>
                      <a:blip r:embed="rId7"/>
                      <a:stretch>
                        <a:fillRect/>
                      </a:stretch>
                    </p:blipFill>
                    <p:spPr>
                      <a:xfrm>
                        <a:off x="2992971" y="1403880"/>
                        <a:ext cx="2392363" cy="8556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E6480BD-0F96-4667-BC94-D0131535FF98}"/>
              </a:ext>
            </a:extLst>
          </p:cNvPr>
          <p:cNvGraphicFramePr>
            <a:graphicFrameLocks noChangeAspect="1"/>
          </p:cNvGraphicFramePr>
          <p:nvPr>
            <p:extLst>
              <p:ext uri="{D42A27DB-BD31-4B8C-83A1-F6EECF244321}">
                <p14:modId xmlns:p14="http://schemas.microsoft.com/office/powerpoint/2010/main" val="673210855"/>
              </p:ext>
            </p:extLst>
          </p:nvPr>
        </p:nvGraphicFramePr>
        <p:xfrm>
          <a:off x="1554207" y="2860675"/>
          <a:ext cx="4548187" cy="855663"/>
        </p:xfrm>
        <a:graphic>
          <a:graphicData uri="http://schemas.openxmlformats.org/presentationml/2006/ole">
            <mc:AlternateContent xmlns:mc="http://schemas.openxmlformats.org/markup-compatibility/2006">
              <mc:Choice xmlns:v="urn:schemas-microsoft-com:vml" Requires="v">
                <p:oleObj spid="_x0000_s514154" name="Equation" r:id="rId8" imgW="1955520" imgH="368280" progId="Equation.DSMT4">
                  <p:embed/>
                </p:oleObj>
              </mc:Choice>
              <mc:Fallback>
                <p:oleObj name="Equation" r:id="rId8" imgW="1955520" imgH="368280" progId="Equation.DSMT4">
                  <p:embed/>
                  <p:pic>
                    <p:nvPicPr>
                      <p:cNvPr id="15" name="Object 14">
                        <a:extLst>
                          <a:ext uri="{FF2B5EF4-FFF2-40B4-BE49-F238E27FC236}">
                            <a16:creationId xmlns:a16="http://schemas.microsoft.com/office/drawing/2014/main" id="{69F45E61-6E7E-448A-81E6-F8EED9E2AB07}"/>
                          </a:ext>
                        </a:extLst>
                      </p:cNvPr>
                      <p:cNvPicPr/>
                      <p:nvPr/>
                    </p:nvPicPr>
                    <p:blipFill>
                      <a:blip r:embed="rId9"/>
                      <a:stretch>
                        <a:fillRect/>
                      </a:stretch>
                    </p:blipFill>
                    <p:spPr>
                      <a:xfrm>
                        <a:off x="1554207" y="2860675"/>
                        <a:ext cx="4548187" cy="8556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3B18A13-D482-4A51-9AD5-3D4A750404EF}"/>
              </a:ext>
            </a:extLst>
          </p:cNvPr>
          <p:cNvGraphicFramePr>
            <a:graphicFrameLocks noChangeAspect="1"/>
          </p:cNvGraphicFramePr>
          <p:nvPr>
            <p:extLst>
              <p:ext uri="{D42A27DB-BD31-4B8C-83A1-F6EECF244321}">
                <p14:modId xmlns:p14="http://schemas.microsoft.com/office/powerpoint/2010/main" val="1905818637"/>
              </p:ext>
            </p:extLst>
          </p:nvPr>
        </p:nvGraphicFramePr>
        <p:xfrm>
          <a:off x="1669522" y="3637757"/>
          <a:ext cx="4341812" cy="885825"/>
        </p:xfrm>
        <a:graphic>
          <a:graphicData uri="http://schemas.openxmlformats.org/presentationml/2006/ole">
            <mc:AlternateContent xmlns:mc="http://schemas.openxmlformats.org/markup-compatibility/2006">
              <mc:Choice xmlns:v="urn:schemas-microsoft-com:vml" Requires="v">
                <p:oleObj spid="_x0000_s514155" name="Equation" r:id="rId10" imgW="1866600" imgH="380880" progId="Equation.DSMT4">
                  <p:embed/>
                </p:oleObj>
              </mc:Choice>
              <mc:Fallback>
                <p:oleObj name="Equation" r:id="rId10" imgW="1866600" imgH="380880" progId="Equation.DSMT4">
                  <p:embed/>
                  <p:pic>
                    <p:nvPicPr>
                      <p:cNvPr id="16" name="Object 15">
                        <a:extLst>
                          <a:ext uri="{FF2B5EF4-FFF2-40B4-BE49-F238E27FC236}">
                            <a16:creationId xmlns:a16="http://schemas.microsoft.com/office/drawing/2014/main" id="{DE6480BD-0F96-4667-BC94-D0131535FF98}"/>
                          </a:ext>
                        </a:extLst>
                      </p:cNvPr>
                      <p:cNvPicPr/>
                      <p:nvPr/>
                    </p:nvPicPr>
                    <p:blipFill>
                      <a:blip r:embed="rId11"/>
                      <a:stretch>
                        <a:fillRect/>
                      </a:stretch>
                    </p:blipFill>
                    <p:spPr>
                      <a:xfrm>
                        <a:off x="1669522" y="3637757"/>
                        <a:ext cx="4341812" cy="885825"/>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F5F3C75D-BEBA-4099-ABC7-55E3F771B3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mc:Choice xmlns:p14="http://schemas.microsoft.com/office/powerpoint/2010/main" Requires="p14">
      <p:transition spd="slow" p14:dur="2000" advTm="97944"/>
    </mc:Choice>
    <mc:Fallback>
      <p:transition spd="slow" advTm="9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it seems that</a:t>
            </a:r>
          </a:p>
          <a:p>
            <a:pPr lvl="1"/>
            <a:r>
              <a:rPr lang="en-US" dirty="0"/>
              <a:t>The dimensions of the adjoint must be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m</a:t>
            </a:r>
            <a:endParaRPr lang="en-US" dirty="0">
              <a:latin typeface="Times New Roman" panose="02020603050405020304" pitchFamily="18" charset="0"/>
            </a:endParaRPr>
          </a:p>
          <a:p>
            <a:pPr lvl="1"/>
            <a:r>
              <a:rPr lang="en-US" dirty="0"/>
              <a:t>The </a:t>
            </a:r>
            <a:r>
              <a:rPr lang="en-US" dirty="0">
                <a:latin typeface="Times New Roman" panose="02020603050405020304" pitchFamily="18" charset="0"/>
              </a:rPr>
              <a:t>(</a:t>
            </a:r>
            <a:r>
              <a:rPr lang="en-US" i="1" dirty="0" err="1">
                <a:latin typeface="Times New Roman" panose="02020603050405020304" pitchFamily="18" charset="0"/>
              </a:rPr>
              <a:t>i</a:t>
            </a:r>
            <a:r>
              <a:rPr lang="en-US" dirty="0">
                <a:latin typeface="Times New Roman" panose="02020603050405020304" pitchFamily="18" charset="0"/>
              </a:rPr>
              <a:t>, </a:t>
            </a:r>
            <a:r>
              <a:rPr lang="en-US" i="1" dirty="0">
                <a:latin typeface="Times New Roman" panose="02020603050405020304" pitchFamily="18" charset="0"/>
              </a:rPr>
              <a:t>j</a:t>
            </a:r>
            <a:r>
              <a:rPr lang="en-US" dirty="0">
                <a:latin typeface="Times New Roman" panose="02020603050405020304" pitchFamily="18" charset="0"/>
              </a:rPr>
              <a:t>)</a:t>
            </a:r>
            <a:r>
              <a:rPr lang="en-US" baseline="30000" dirty="0" err="1"/>
              <a:t>th</a:t>
            </a:r>
            <a:r>
              <a:rPr lang="en-US" dirty="0"/>
              <a:t> entry of </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t> is the </a:t>
            </a:r>
            <a:r>
              <a:rPr lang="en-US" dirty="0">
                <a:latin typeface="Times New Roman" panose="02020603050405020304" pitchFamily="18" charset="0"/>
              </a:rPr>
              <a:t>(</a:t>
            </a:r>
            <a:r>
              <a:rPr lang="en-US" i="1" dirty="0">
                <a:latin typeface="Times New Roman" panose="02020603050405020304" pitchFamily="18" charset="0"/>
              </a:rPr>
              <a:t>j</a:t>
            </a:r>
            <a:r>
              <a:rPr lang="en-US" dirty="0">
                <a:latin typeface="Times New Roman" panose="02020603050405020304" pitchFamily="18" charset="0"/>
              </a:rPr>
              <a:t>, </a:t>
            </a:r>
            <a:r>
              <a:rPr lang="en-US" i="1" dirty="0" err="1">
                <a:latin typeface="Times New Roman" panose="02020603050405020304" pitchFamily="18" charset="0"/>
              </a:rPr>
              <a:t>i</a:t>
            </a:r>
            <a:r>
              <a:rPr lang="en-US" dirty="0">
                <a:latin typeface="Times New Roman" panose="02020603050405020304" pitchFamily="18" charset="0"/>
              </a:rPr>
              <a:t>)</a:t>
            </a:r>
            <a:r>
              <a:rPr lang="en-US" baseline="30000" dirty="0" err="1"/>
              <a:t>th</a:t>
            </a:r>
            <a:r>
              <a:rPr lang="en-US" dirty="0"/>
              <a:t> entry of </a:t>
            </a:r>
            <a:r>
              <a:rPr lang="en-US" i="1" dirty="0">
                <a:latin typeface="Times New Roman" panose="02020603050405020304" pitchFamily="18" charset="0"/>
              </a:rPr>
              <a:t>A</a:t>
            </a:r>
          </a:p>
          <a:p>
            <a:pPr lvl="1"/>
            <a:r>
              <a:rPr lang="en-US" dirty="0"/>
              <a:t>That is:</a:t>
            </a:r>
          </a:p>
          <a:p>
            <a:endParaRPr lang="en-US" dirty="0"/>
          </a:p>
          <a:p>
            <a:pPr marL="457200" lvl="1" indent="0">
              <a:buNone/>
            </a:pPr>
            <a:endParaRPr lang="en-US" dirty="0"/>
          </a:p>
          <a:p>
            <a:r>
              <a:rPr lang="en-US" dirty="0"/>
              <a:t>For example, </a:t>
            </a:r>
          </a:p>
          <a:p>
            <a:pPr lvl="1"/>
            <a:endParaRPr lang="en-US"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6" name="Object 15">
            <a:extLst>
              <a:ext uri="{FF2B5EF4-FFF2-40B4-BE49-F238E27FC236}">
                <a16:creationId xmlns:a16="http://schemas.microsoft.com/office/drawing/2014/main" id="{DE6480BD-0F96-4667-BC94-D0131535FF98}"/>
              </a:ext>
            </a:extLst>
          </p:cNvPr>
          <p:cNvGraphicFramePr>
            <a:graphicFrameLocks noChangeAspect="1"/>
          </p:cNvGraphicFramePr>
          <p:nvPr>
            <p:extLst>
              <p:ext uri="{D42A27DB-BD31-4B8C-83A1-F6EECF244321}">
                <p14:modId xmlns:p14="http://schemas.microsoft.com/office/powerpoint/2010/main" val="3135098596"/>
              </p:ext>
            </p:extLst>
          </p:nvPr>
        </p:nvGraphicFramePr>
        <p:xfrm>
          <a:off x="3539594" y="3018632"/>
          <a:ext cx="1535113" cy="619125"/>
        </p:xfrm>
        <a:graphic>
          <a:graphicData uri="http://schemas.openxmlformats.org/presentationml/2006/ole">
            <mc:AlternateContent xmlns:mc="http://schemas.openxmlformats.org/markup-compatibility/2006">
              <mc:Choice xmlns:v="urn:schemas-microsoft-com:vml" Requires="v">
                <p:oleObj spid="_x0000_s517140" name="Equation" r:id="rId6" imgW="660240" imgH="266400" progId="Equation.DSMT4">
                  <p:embed/>
                </p:oleObj>
              </mc:Choice>
              <mc:Fallback>
                <p:oleObj name="Equation" r:id="rId6" imgW="660240" imgH="266400" progId="Equation.DSMT4">
                  <p:embed/>
                  <p:pic>
                    <p:nvPicPr>
                      <p:cNvPr id="16" name="Object 15">
                        <a:extLst>
                          <a:ext uri="{FF2B5EF4-FFF2-40B4-BE49-F238E27FC236}">
                            <a16:creationId xmlns:a16="http://schemas.microsoft.com/office/drawing/2014/main" id="{DE6480BD-0F96-4667-BC94-D0131535FF98}"/>
                          </a:ext>
                        </a:extLst>
                      </p:cNvPr>
                      <p:cNvPicPr/>
                      <p:nvPr/>
                    </p:nvPicPr>
                    <p:blipFill>
                      <a:blip r:embed="rId7"/>
                      <a:stretch>
                        <a:fillRect/>
                      </a:stretch>
                    </p:blipFill>
                    <p:spPr>
                      <a:xfrm>
                        <a:off x="3539594" y="3018632"/>
                        <a:ext cx="1535113" cy="619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822FF1-EC71-41E1-B7F5-E0B62E83161B}"/>
              </a:ext>
            </a:extLst>
          </p:cNvPr>
          <p:cNvGraphicFramePr>
            <a:graphicFrameLocks noChangeAspect="1"/>
          </p:cNvGraphicFramePr>
          <p:nvPr>
            <p:extLst>
              <p:ext uri="{D42A27DB-BD31-4B8C-83A1-F6EECF244321}">
                <p14:modId xmlns:p14="http://schemas.microsoft.com/office/powerpoint/2010/main" val="1622711900"/>
              </p:ext>
            </p:extLst>
          </p:nvPr>
        </p:nvGraphicFramePr>
        <p:xfrm>
          <a:off x="544271" y="4516238"/>
          <a:ext cx="3867150" cy="1385887"/>
        </p:xfrm>
        <a:graphic>
          <a:graphicData uri="http://schemas.openxmlformats.org/presentationml/2006/ole">
            <mc:AlternateContent xmlns:mc="http://schemas.openxmlformats.org/markup-compatibility/2006">
              <mc:Choice xmlns:v="urn:schemas-microsoft-com:vml" Requires="v">
                <p:oleObj spid="_x0000_s517141" name="Equation" r:id="rId8" imgW="1663560" imgH="596880" progId="Equation.DSMT4">
                  <p:embed/>
                </p:oleObj>
              </mc:Choice>
              <mc:Fallback>
                <p:oleObj name="Equation" r:id="rId8" imgW="1663560" imgH="596880" progId="Equation.DSMT4">
                  <p:embed/>
                  <p:pic>
                    <p:nvPicPr>
                      <p:cNvPr id="16" name="Object 15">
                        <a:extLst>
                          <a:ext uri="{FF2B5EF4-FFF2-40B4-BE49-F238E27FC236}">
                            <a16:creationId xmlns:a16="http://schemas.microsoft.com/office/drawing/2014/main" id="{DE6480BD-0F96-4667-BC94-D0131535FF98}"/>
                          </a:ext>
                        </a:extLst>
                      </p:cNvPr>
                      <p:cNvPicPr/>
                      <p:nvPr/>
                    </p:nvPicPr>
                    <p:blipFill>
                      <a:blip r:embed="rId9"/>
                      <a:stretch>
                        <a:fillRect/>
                      </a:stretch>
                    </p:blipFill>
                    <p:spPr>
                      <a:xfrm>
                        <a:off x="544271" y="4516238"/>
                        <a:ext cx="3867150" cy="138588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3CBB1D6-F79E-4909-B2E3-30F89CD68DCD}"/>
              </a:ext>
            </a:extLst>
          </p:cNvPr>
          <p:cNvGraphicFramePr>
            <a:graphicFrameLocks noChangeAspect="1"/>
          </p:cNvGraphicFramePr>
          <p:nvPr>
            <p:extLst>
              <p:ext uri="{D42A27DB-BD31-4B8C-83A1-F6EECF244321}">
                <p14:modId xmlns:p14="http://schemas.microsoft.com/office/powerpoint/2010/main" val="423256737"/>
              </p:ext>
            </p:extLst>
          </p:nvPr>
        </p:nvGraphicFramePr>
        <p:xfrm>
          <a:off x="4632084" y="4564512"/>
          <a:ext cx="3157537" cy="1798637"/>
        </p:xfrm>
        <a:graphic>
          <a:graphicData uri="http://schemas.openxmlformats.org/presentationml/2006/ole">
            <mc:AlternateContent xmlns:mc="http://schemas.openxmlformats.org/markup-compatibility/2006">
              <mc:Choice xmlns:v="urn:schemas-microsoft-com:vml" Requires="v">
                <p:oleObj spid="_x0000_s517142" name="Equation" r:id="rId10" imgW="1358640" imgH="774360" progId="Equation.DSMT4">
                  <p:embed/>
                </p:oleObj>
              </mc:Choice>
              <mc:Fallback>
                <p:oleObj name="Equation" r:id="rId10" imgW="1358640" imgH="774360" progId="Equation.DSMT4">
                  <p:embed/>
                  <p:pic>
                    <p:nvPicPr>
                      <p:cNvPr id="10" name="Object 9">
                        <a:extLst>
                          <a:ext uri="{FF2B5EF4-FFF2-40B4-BE49-F238E27FC236}">
                            <a16:creationId xmlns:a16="http://schemas.microsoft.com/office/drawing/2014/main" id="{09822FF1-EC71-41E1-B7F5-E0B62E83161B}"/>
                          </a:ext>
                        </a:extLst>
                      </p:cNvPr>
                      <p:cNvPicPr/>
                      <p:nvPr/>
                    </p:nvPicPr>
                    <p:blipFill>
                      <a:blip r:embed="rId11"/>
                      <a:stretch>
                        <a:fillRect/>
                      </a:stretch>
                    </p:blipFill>
                    <p:spPr>
                      <a:xfrm>
                        <a:off x="4632084" y="4564512"/>
                        <a:ext cx="3157537" cy="179863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79B77EA5-B248-4F5E-B13C-8325AB54C215}"/>
              </a:ext>
            </a:extLst>
          </p:cNvPr>
          <p:cNvCxnSpPr>
            <a:cxnSpLocks/>
          </p:cNvCxnSpPr>
          <p:nvPr/>
        </p:nvCxnSpPr>
        <p:spPr>
          <a:xfrm>
            <a:off x="1325670" y="4516238"/>
            <a:ext cx="2211865" cy="13156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3FA4F9-BC44-4954-ADE4-485CF3BE75EE}"/>
              </a:ext>
            </a:extLst>
          </p:cNvPr>
          <p:cNvCxnSpPr>
            <a:cxnSpLocks/>
          </p:cNvCxnSpPr>
          <p:nvPr/>
        </p:nvCxnSpPr>
        <p:spPr>
          <a:xfrm>
            <a:off x="5505970" y="4568952"/>
            <a:ext cx="2211865" cy="13156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udio 20">
            <a:hlinkClick r:id="" action="ppaction://media"/>
            <a:extLst>
              <a:ext uri="{FF2B5EF4-FFF2-40B4-BE49-F238E27FC236}">
                <a16:creationId xmlns:a16="http://schemas.microsoft.com/office/drawing/2014/main" id="{49FE3CCE-F559-4DCE-8F39-F35F5D42F8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1172547"/>
      </p:ext>
    </p:extLst>
  </p:cSld>
  <p:clrMapOvr>
    <a:masterClrMapping/>
  </p:clrMapOvr>
  <mc:AlternateContent xmlns:mc="http://schemas.openxmlformats.org/markup-compatibility/2006">
    <mc:Choice xmlns:p14="http://schemas.microsoft.com/office/powerpoint/2010/main" Requires="p14">
      <p:transition spd="slow" p14:dur="2000" advTm="115110"/>
    </mc:Choice>
    <mc:Fallback>
      <p:transition spd="slow" advTm="1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transpose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word </a:t>
            </a:r>
            <a:r>
              <a:rPr lang="en-US" i="1" dirty="0"/>
              <a:t>transpose</a:t>
            </a:r>
            <a:r>
              <a:rPr lang="en-US" dirty="0"/>
              <a:t> can mean for the position of two objects to be switched</a:t>
            </a:r>
          </a:p>
          <a:p>
            <a:pPr lvl="1"/>
            <a:r>
              <a:rPr lang="en-US" dirty="0"/>
              <a:t>For finite-dimensional real matrices, the adjoint is that matrix that has each entry off the diagonal switched with its mirror image across the diagonal</a:t>
            </a:r>
          </a:p>
          <a:p>
            <a:pPr lvl="1"/>
            <a:r>
              <a:rPr lang="en-US" dirty="0"/>
              <a:t>Hence, for finite-dimensional real matrices,</a:t>
            </a:r>
            <a:br>
              <a:rPr lang="en-US" dirty="0"/>
            </a:br>
            <a:r>
              <a:rPr lang="en-US" dirty="0"/>
              <a:t>		the adjoint is called the </a:t>
            </a:r>
            <a:r>
              <a:rPr lang="en-US" i="1" dirty="0"/>
              <a:t>transpose</a:t>
            </a:r>
            <a:r>
              <a:rPr lang="en-US" dirty="0"/>
              <a:t> and denoted </a:t>
            </a:r>
            <a:r>
              <a:rPr lang="en-US" i="1" dirty="0"/>
              <a:t>A</a:t>
            </a:r>
            <a:r>
              <a:rPr lang="en-US" baseline="30000" dirty="0"/>
              <a:t>T</a:t>
            </a:r>
            <a:endParaRPr lang="en-US" dirty="0"/>
          </a:p>
        </p:txBody>
      </p:sp>
      <p:sp>
        <p:nvSpPr>
          <p:cNvPr id="4" name="Footer Placeholder 3"/>
          <p:cNvSpPr>
            <a:spLocks noGrp="1"/>
          </p:cNvSpPr>
          <p:nvPr>
            <p:ph type="ftr" sz="quarter" idx="11"/>
          </p:nvPr>
        </p:nvSpPr>
        <p:spPr/>
        <p:txBody>
          <a:bodyPr/>
          <a:lstStyle/>
          <a:p>
            <a:r>
              <a:rPr lang="en-US"/>
              <a:t>The adjoint of a real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0" name="Object 9">
            <a:extLst>
              <a:ext uri="{FF2B5EF4-FFF2-40B4-BE49-F238E27FC236}">
                <a16:creationId xmlns:a16="http://schemas.microsoft.com/office/drawing/2014/main" id="{09822FF1-EC71-41E1-B7F5-E0B62E83161B}"/>
              </a:ext>
            </a:extLst>
          </p:cNvPr>
          <p:cNvGraphicFramePr>
            <a:graphicFrameLocks noChangeAspect="1"/>
          </p:cNvGraphicFramePr>
          <p:nvPr/>
        </p:nvGraphicFramePr>
        <p:xfrm>
          <a:off x="544271" y="4516238"/>
          <a:ext cx="3867150" cy="1385887"/>
        </p:xfrm>
        <a:graphic>
          <a:graphicData uri="http://schemas.openxmlformats.org/presentationml/2006/ole">
            <mc:AlternateContent xmlns:mc="http://schemas.openxmlformats.org/markup-compatibility/2006">
              <mc:Choice xmlns:v="urn:schemas-microsoft-com:vml" Requires="v">
                <p:oleObj spid="_x0000_s518154" name="Equation" r:id="rId6" imgW="1663560" imgH="596880" progId="Equation.DSMT4">
                  <p:embed/>
                </p:oleObj>
              </mc:Choice>
              <mc:Fallback>
                <p:oleObj name="Equation" r:id="rId6" imgW="1663560" imgH="596880" progId="Equation.DSMT4">
                  <p:embed/>
                  <p:pic>
                    <p:nvPicPr>
                      <p:cNvPr id="10" name="Object 9">
                        <a:extLst>
                          <a:ext uri="{FF2B5EF4-FFF2-40B4-BE49-F238E27FC236}">
                            <a16:creationId xmlns:a16="http://schemas.microsoft.com/office/drawing/2014/main" id="{09822FF1-EC71-41E1-B7F5-E0B62E83161B}"/>
                          </a:ext>
                        </a:extLst>
                      </p:cNvPr>
                      <p:cNvPicPr/>
                      <p:nvPr/>
                    </p:nvPicPr>
                    <p:blipFill>
                      <a:blip r:embed="rId7"/>
                      <a:stretch>
                        <a:fillRect/>
                      </a:stretch>
                    </p:blipFill>
                    <p:spPr>
                      <a:xfrm>
                        <a:off x="544271" y="4516238"/>
                        <a:ext cx="3867150" cy="13858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79B77EA5-B248-4F5E-B13C-8325AB54C215}"/>
              </a:ext>
            </a:extLst>
          </p:cNvPr>
          <p:cNvCxnSpPr>
            <a:cxnSpLocks/>
          </p:cNvCxnSpPr>
          <p:nvPr/>
        </p:nvCxnSpPr>
        <p:spPr>
          <a:xfrm>
            <a:off x="1325670" y="4516238"/>
            <a:ext cx="2211865" cy="13156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7E15AFAB-34B2-4818-9CDC-82054A8F80D4}"/>
              </a:ext>
            </a:extLst>
          </p:cNvPr>
          <p:cNvGraphicFramePr>
            <a:graphicFrameLocks noChangeAspect="1"/>
          </p:cNvGraphicFramePr>
          <p:nvPr>
            <p:extLst>
              <p:ext uri="{D42A27DB-BD31-4B8C-83A1-F6EECF244321}">
                <p14:modId xmlns:p14="http://schemas.microsoft.com/office/powerpoint/2010/main" val="453058720"/>
              </p:ext>
            </p:extLst>
          </p:nvPr>
        </p:nvGraphicFramePr>
        <p:xfrm>
          <a:off x="4632084" y="4564512"/>
          <a:ext cx="3157537" cy="1798637"/>
        </p:xfrm>
        <a:graphic>
          <a:graphicData uri="http://schemas.openxmlformats.org/presentationml/2006/ole">
            <mc:AlternateContent xmlns:mc="http://schemas.openxmlformats.org/markup-compatibility/2006">
              <mc:Choice xmlns:v="urn:schemas-microsoft-com:vml" Requires="v">
                <p:oleObj spid="_x0000_s518155" name="Equation" r:id="rId8" imgW="1358640" imgH="774360" progId="Equation.DSMT4">
                  <p:embed/>
                </p:oleObj>
              </mc:Choice>
              <mc:Fallback>
                <p:oleObj name="Equation" r:id="rId8" imgW="1358640" imgH="774360" progId="Equation.DSMT4">
                  <p:embed/>
                  <p:pic>
                    <p:nvPicPr>
                      <p:cNvPr id="11" name="Object 10">
                        <a:extLst>
                          <a:ext uri="{FF2B5EF4-FFF2-40B4-BE49-F238E27FC236}">
                            <a16:creationId xmlns:a16="http://schemas.microsoft.com/office/drawing/2014/main" id="{43CBB1D6-F79E-4909-B2E3-30F89CD68DCD}"/>
                          </a:ext>
                        </a:extLst>
                      </p:cNvPr>
                      <p:cNvPicPr/>
                      <p:nvPr/>
                    </p:nvPicPr>
                    <p:blipFill>
                      <a:blip r:embed="rId9"/>
                      <a:stretch>
                        <a:fillRect/>
                      </a:stretch>
                    </p:blipFill>
                    <p:spPr>
                      <a:xfrm>
                        <a:off x="4632084" y="4564512"/>
                        <a:ext cx="3157537" cy="1798637"/>
                      </a:xfrm>
                      <a:prstGeom prst="rect">
                        <a:avLst/>
                      </a:prstGeom>
                    </p:spPr>
                  </p:pic>
                </p:oleObj>
              </mc:Fallback>
            </mc:AlternateContent>
          </a:graphicData>
        </a:graphic>
      </p:graphicFrame>
      <p:cxnSp>
        <p:nvCxnSpPr>
          <p:cNvPr id="13" name="Straight Connector 12">
            <a:extLst>
              <a:ext uri="{FF2B5EF4-FFF2-40B4-BE49-F238E27FC236}">
                <a16:creationId xmlns:a16="http://schemas.microsoft.com/office/drawing/2014/main" id="{C2D6F8EA-8F4C-4FEC-B15F-EFBA92FDE69C}"/>
              </a:ext>
            </a:extLst>
          </p:cNvPr>
          <p:cNvCxnSpPr>
            <a:cxnSpLocks/>
          </p:cNvCxnSpPr>
          <p:nvPr/>
        </p:nvCxnSpPr>
        <p:spPr>
          <a:xfrm>
            <a:off x="5505970" y="4568952"/>
            <a:ext cx="2211865" cy="13156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F3445F9-707F-4D84-8D5B-FF9DC772346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47494494"/>
      </p:ext>
    </p:extLst>
  </p:cSld>
  <p:clrMapOvr>
    <a:masterClrMapping/>
  </p:clrMapOvr>
  <mc:AlternateContent xmlns:mc="http://schemas.openxmlformats.org/markup-compatibility/2006">
    <mc:Choice xmlns:p14="http://schemas.microsoft.com/office/powerpoint/2010/main" Requires="p14">
      <p:transition spd="slow" p14:dur="2000" advTm="78185"/>
    </mc:Choice>
    <mc:Fallback>
      <p:transition spd="slow" advTm="7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The transpose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a theorem refers to the adjoint of a linear map,</a:t>
            </a:r>
            <a:br>
              <a:rPr lang="en-US" dirty="0"/>
            </a:br>
            <a:r>
              <a:rPr lang="en-US" dirty="0"/>
              <a:t>if you are applying that to linear maps on finite dimensional</a:t>
            </a:r>
            <a:br>
              <a:rPr lang="en-US" dirty="0"/>
            </a:br>
            <a:r>
              <a:rPr lang="en-US" dirty="0"/>
              <a:t>real vector spaces, you may substitute the phrase “the transpose”</a:t>
            </a:r>
          </a:p>
          <a:p>
            <a:pPr lvl="1"/>
            <a:r>
              <a:rPr lang="en-US" dirty="0"/>
              <a:t>For example,</a:t>
            </a:r>
          </a:p>
          <a:p>
            <a:pPr lvl="2"/>
            <a:r>
              <a:rPr lang="en-US" dirty="0"/>
              <a:t>The transpose of the transpose of a matrix is the matrix itself</a:t>
            </a:r>
          </a:p>
          <a:p>
            <a:pPr lvl="2"/>
            <a:endParaRPr lang="en-US" dirty="0"/>
          </a:p>
          <a:p>
            <a:r>
              <a:rPr lang="en-US" dirty="0"/>
              <a:t>It is important to remember that the defining feature of the transpose is how it interacts with the inner product:</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1010616485"/>
              </p:ext>
            </p:extLst>
          </p:nvPr>
        </p:nvGraphicFramePr>
        <p:xfrm>
          <a:off x="3514725" y="4725988"/>
          <a:ext cx="2266950" cy="561975"/>
        </p:xfrm>
        <a:graphic>
          <a:graphicData uri="http://schemas.openxmlformats.org/presentationml/2006/ole">
            <mc:AlternateContent xmlns:mc="http://schemas.openxmlformats.org/markup-compatibility/2006">
              <mc:Choice xmlns:v="urn:schemas-microsoft-com:vml" Requires="v">
                <p:oleObj spid="_x0000_s520199" name="Equation" r:id="rId6" imgW="977760" imgH="241200" progId="Equation.DSMT4">
                  <p:embed/>
                </p:oleObj>
              </mc:Choice>
              <mc:Fallback>
                <p:oleObj name="Equation" r:id="rId6" imgW="977760" imgH="241200" progId="Equation.DSMT4">
                  <p:embed/>
                  <p:pic>
                    <p:nvPicPr>
                      <p:cNvPr id="8" name="Object 7">
                        <a:extLst>
                          <a:ext uri="{FF2B5EF4-FFF2-40B4-BE49-F238E27FC236}">
                            <a16:creationId xmlns:a16="http://schemas.microsoft.com/office/drawing/2014/main" id="{8201A9F8-2CC9-4762-8AB3-7034B0A71B06}"/>
                          </a:ext>
                        </a:extLst>
                      </p:cNvPr>
                      <p:cNvPicPr/>
                      <p:nvPr/>
                    </p:nvPicPr>
                    <p:blipFill>
                      <a:blip r:embed="rId7"/>
                      <a:stretch>
                        <a:fillRect/>
                      </a:stretch>
                    </p:blipFill>
                    <p:spPr>
                      <a:xfrm>
                        <a:off x="3514725" y="4725988"/>
                        <a:ext cx="2266950" cy="5619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72BE73FC-EE9F-462C-BE2E-28BC6CFA589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60592892"/>
      </p:ext>
    </p:extLst>
  </p:cSld>
  <p:clrMapOvr>
    <a:masterClrMapping/>
  </p:clrMapOvr>
  <mc:AlternateContent xmlns:mc="http://schemas.openxmlformats.org/markup-compatibility/2006">
    <mc:Choice xmlns:p14="http://schemas.microsoft.com/office/powerpoint/2010/main" Requires="p14">
      <p:transition spd="slow" p14:dur="2000" advTm="65763"/>
    </mc:Choice>
    <mc:Fallback>
      <p:transition spd="slow" advTm="6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Let’s check if that’s actually true:</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The adjoint of a real finite-dimensional linear map</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834229022"/>
              </p:ext>
            </p:extLst>
          </p:nvPr>
        </p:nvGraphicFramePr>
        <p:xfrm>
          <a:off x="4397460" y="3605094"/>
          <a:ext cx="3768726" cy="1449387"/>
        </p:xfrm>
        <a:graphic>
          <a:graphicData uri="http://schemas.openxmlformats.org/presentationml/2006/ole">
            <mc:AlternateContent xmlns:mc="http://schemas.openxmlformats.org/markup-compatibility/2006">
              <mc:Choice xmlns:v="urn:schemas-microsoft-com:vml" Requires="v">
                <p:oleObj spid="_x0000_s521256" name="Equation" r:id="rId6" imgW="1625400" imgH="622080" progId="Equation.DSMT4">
                  <p:embed/>
                </p:oleObj>
              </mc:Choice>
              <mc:Fallback>
                <p:oleObj name="Equation" r:id="rId6" imgW="1625400" imgH="62208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4397460" y="3605094"/>
                        <a:ext cx="3768726" cy="144938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1254389248"/>
              </p:ext>
            </p:extLst>
          </p:nvPr>
        </p:nvGraphicFramePr>
        <p:xfrm>
          <a:off x="1686373" y="2043113"/>
          <a:ext cx="3070225" cy="1385887"/>
        </p:xfrm>
        <a:graphic>
          <a:graphicData uri="http://schemas.openxmlformats.org/presentationml/2006/ole">
            <mc:AlternateContent xmlns:mc="http://schemas.openxmlformats.org/markup-compatibility/2006">
              <mc:Choice xmlns:v="urn:schemas-microsoft-com:vml" Requires="v">
                <p:oleObj spid="_x0000_s521257" name="Equation" r:id="rId8" imgW="1320480" imgH="596880" progId="Equation.DSMT4">
                  <p:embed/>
                </p:oleObj>
              </mc:Choice>
              <mc:Fallback>
                <p:oleObj name="Equation" r:id="rId8" imgW="1320480" imgH="596880" progId="Equation.DSMT4">
                  <p:embed/>
                  <p:pic>
                    <p:nvPicPr>
                      <p:cNvPr id="10" name="Object 9">
                        <a:extLst>
                          <a:ext uri="{FF2B5EF4-FFF2-40B4-BE49-F238E27FC236}">
                            <a16:creationId xmlns:a16="http://schemas.microsoft.com/office/drawing/2014/main" id="{09822FF1-EC71-41E1-B7F5-E0B62E83161B}"/>
                          </a:ext>
                        </a:extLst>
                      </p:cNvPr>
                      <p:cNvPicPr/>
                      <p:nvPr/>
                    </p:nvPicPr>
                    <p:blipFill>
                      <a:blip r:embed="rId9"/>
                      <a:stretch>
                        <a:fillRect/>
                      </a:stretch>
                    </p:blipFill>
                    <p:spPr>
                      <a:xfrm>
                        <a:off x="1686373" y="2043113"/>
                        <a:ext cx="3070225" cy="1385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extLst>
              <p:ext uri="{D42A27DB-BD31-4B8C-83A1-F6EECF244321}">
                <p14:modId xmlns:p14="http://schemas.microsoft.com/office/powerpoint/2010/main" val="2364301163"/>
              </p:ext>
            </p:extLst>
          </p:nvPr>
        </p:nvGraphicFramePr>
        <p:xfrm>
          <a:off x="4964284" y="1801501"/>
          <a:ext cx="1239837" cy="1795463"/>
        </p:xfrm>
        <a:graphic>
          <a:graphicData uri="http://schemas.openxmlformats.org/presentationml/2006/ole">
            <mc:AlternateContent xmlns:mc="http://schemas.openxmlformats.org/markup-compatibility/2006">
              <mc:Choice xmlns:v="urn:schemas-microsoft-com:vml" Requires="v">
                <p:oleObj spid="_x0000_s521258" name="Equation" r:id="rId10" imgW="533160" imgH="774360" progId="Equation.DSMT4">
                  <p:embed/>
                </p:oleObj>
              </mc:Choice>
              <mc:Fallback>
                <p:oleObj name="Equation" r:id="rId10" imgW="53316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11"/>
                      <a:stretch>
                        <a:fillRect/>
                      </a:stretch>
                    </p:blipFill>
                    <p:spPr>
                      <a:xfrm>
                        <a:off x="4964284" y="1801501"/>
                        <a:ext cx="1239837" cy="17954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extLst>
              <p:ext uri="{D42A27DB-BD31-4B8C-83A1-F6EECF244321}">
                <p14:modId xmlns:p14="http://schemas.microsoft.com/office/powerpoint/2010/main" val="518410057"/>
              </p:ext>
            </p:extLst>
          </p:nvPr>
        </p:nvGraphicFramePr>
        <p:xfrm>
          <a:off x="6281823" y="2007875"/>
          <a:ext cx="1239837" cy="1382713"/>
        </p:xfrm>
        <a:graphic>
          <a:graphicData uri="http://schemas.openxmlformats.org/presentationml/2006/ole">
            <mc:AlternateContent xmlns:mc="http://schemas.openxmlformats.org/markup-compatibility/2006">
              <mc:Choice xmlns:v="urn:schemas-microsoft-com:vml" Requires="v">
                <p:oleObj spid="_x0000_s521259" name="Equation" r:id="rId12" imgW="533160" imgH="596880" progId="Equation.DSMT4">
                  <p:embed/>
                </p:oleObj>
              </mc:Choice>
              <mc:Fallback>
                <p:oleObj name="Equation" r:id="rId12" imgW="53316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3"/>
                      <a:stretch>
                        <a:fillRect/>
                      </a:stretch>
                    </p:blipFill>
                    <p:spPr>
                      <a:xfrm>
                        <a:off x="6281823" y="2007875"/>
                        <a:ext cx="1239837" cy="13827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2947918057"/>
              </p:ext>
            </p:extLst>
          </p:nvPr>
        </p:nvGraphicFramePr>
        <p:xfrm>
          <a:off x="4221248" y="4996326"/>
          <a:ext cx="4121150" cy="1863725"/>
        </p:xfrm>
        <a:graphic>
          <a:graphicData uri="http://schemas.openxmlformats.org/presentationml/2006/ole">
            <mc:AlternateContent xmlns:mc="http://schemas.openxmlformats.org/markup-compatibility/2006">
              <mc:Choice xmlns:v="urn:schemas-microsoft-com:vml" Requires="v">
                <p:oleObj spid="_x0000_s521260" name="Equation" r:id="rId14" imgW="1777680" imgH="799920" progId="Equation.DSMT4">
                  <p:embed/>
                </p:oleObj>
              </mc:Choice>
              <mc:Fallback>
                <p:oleObj name="Equation" r:id="rId14" imgW="1777680" imgH="79992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15"/>
                      <a:stretch>
                        <a:fillRect/>
                      </a:stretch>
                    </p:blipFill>
                    <p:spPr>
                      <a:xfrm>
                        <a:off x="4221248" y="4996326"/>
                        <a:ext cx="4121150" cy="18637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721653F-6137-47DB-807F-2D4227FCD4FD}"/>
              </a:ext>
            </a:extLst>
          </p:cNvPr>
          <p:cNvGraphicFramePr>
            <a:graphicFrameLocks noChangeAspect="1"/>
          </p:cNvGraphicFramePr>
          <p:nvPr>
            <p:extLst>
              <p:ext uri="{D42A27DB-BD31-4B8C-83A1-F6EECF244321}">
                <p14:modId xmlns:p14="http://schemas.microsoft.com/office/powerpoint/2010/main" val="3935463405"/>
              </p:ext>
            </p:extLst>
          </p:nvPr>
        </p:nvGraphicFramePr>
        <p:xfrm>
          <a:off x="1564567" y="3611562"/>
          <a:ext cx="2568575" cy="1798638"/>
        </p:xfrm>
        <a:graphic>
          <a:graphicData uri="http://schemas.openxmlformats.org/presentationml/2006/ole">
            <mc:AlternateContent xmlns:mc="http://schemas.openxmlformats.org/markup-compatibility/2006">
              <mc:Choice xmlns:v="urn:schemas-microsoft-com:vml" Requires="v">
                <p:oleObj spid="_x0000_s521261" name="Equation" r:id="rId16" imgW="1104840" imgH="774360" progId="Equation.DSMT4">
                  <p:embed/>
                </p:oleObj>
              </mc:Choice>
              <mc:Fallback>
                <p:oleObj name="Equation" r:id="rId16" imgW="1104840" imgH="77436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17"/>
                      <a:stretch>
                        <a:fillRect/>
                      </a:stretch>
                    </p:blipFill>
                    <p:spPr>
                      <a:xfrm>
                        <a:off x="1564567" y="3611562"/>
                        <a:ext cx="2568575" cy="1798638"/>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35F3CB0A-1D2A-4979-93F0-C0EC41A2F22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407835"/>
      </p:ext>
    </p:extLst>
  </p:cSld>
  <p:clrMapOvr>
    <a:masterClrMapping/>
  </p:clrMapOvr>
  <mc:AlternateContent xmlns:mc="http://schemas.openxmlformats.org/markup-compatibility/2006">
    <mc:Choice xmlns:p14="http://schemas.microsoft.com/office/powerpoint/2010/main" Requires="p14">
      <p:transition spd="slow" p14:dur="2000" advTm="71568"/>
    </mc:Choice>
    <mc:Fallback>
      <p:transition spd="slow" advTm="71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7|25.6|24.1"/>
</p:tagLst>
</file>

<file path=ppt/tags/tag10.xml><?xml version="1.0" encoding="utf-8"?>
<p:tagLst xmlns:a="http://schemas.openxmlformats.org/drawingml/2006/main" xmlns:r="http://schemas.openxmlformats.org/officeDocument/2006/relationships" xmlns:p="http://schemas.openxmlformats.org/presentationml/2006/main">
  <p:tag name="TIMING" val="|15.4|10|12.9"/>
</p:tagLst>
</file>

<file path=ppt/tags/tag11.xml><?xml version="1.0" encoding="utf-8"?>
<p:tagLst xmlns:a="http://schemas.openxmlformats.org/drawingml/2006/main" xmlns:r="http://schemas.openxmlformats.org/officeDocument/2006/relationships" xmlns:p="http://schemas.openxmlformats.org/presentationml/2006/main">
  <p:tag name="TIMING" val="|7.4|8.3"/>
</p:tagLst>
</file>

<file path=ppt/tags/tag12.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6.4|33.7|20|20.4|28.8|17.6"/>
</p:tagLst>
</file>

<file path=ppt/tags/tag3.xml><?xml version="1.0" encoding="utf-8"?>
<p:tagLst xmlns:a="http://schemas.openxmlformats.org/drawingml/2006/main" xmlns:r="http://schemas.openxmlformats.org/officeDocument/2006/relationships" xmlns:p="http://schemas.openxmlformats.org/presentationml/2006/main">
  <p:tag name="TIMING" val="|30.3|32.6|18.6"/>
</p:tagLst>
</file>

<file path=ppt/tags/tag4.xml><?xml version="1.0" encoding="utf-8"?>
<p:tagLst xmlns:a="http://schemas.openxmlformats.org/drawingml/2006/main" xmlns:r="http://schemas.openxmlformats.org/officeDocument/2006/relationships" xmlns:p="http://schemas.openxmlformats.org/presentationml/2006/main">
  <p:tag name="TIMING" val="|2.7|6.3|8.1|7.9|15.3|35.6"/>
</p:tagLst>
</file>

<file path=ppt/tags/tag5.xml><?xml version="1.0" encoding="utf-8"?>
<p:tagLst xmlns:a="http://schemas.openxmlformats.org/drawingml/2006/main" xmlns:r="http://schemas.openxmlformats.org/officeDocument/2006/relationships" xmlns:p="http://schemas.openxmlformats.org/presentationml/2006/main">
  <p:tag name="TIMING" val="|11.9|17.2"/>
</p:tagLst>
</file>

<file path=ppt/tags/tag6.xml><?xml version="1.0" encoding="utf-8"?>
<p:tagLst xmlns:a="http://schemas.openxmlformats.org/drawingml/2006/main" xmlns:r="http://schemas.openxmlformats.org/officeDocument/2006/relationships" xmlns:p="http://schemas.openxmlformats.org/presentationml/2006/main">
  <p:tag name="TIMING" val="|20.5|7.9"/>
</p:tagLst>
</file>

<file path=ppt/tags/tag7.xml><?xml version="1.0" encoding="utf-8"?>
<p:tagLst xmlns:a="http://schemas.openxmlformats.org/drawingml/2006/main" xmlns:r="http://schemas.openxmlformats.org/officeDocument/2006/relationships" xmlns:p="http://schemas.openxmlformats.org/presentationml/2006/main">
  <p:tag name="TIMING" val="|22.2|6.9|18.4"/>
</p:tagLst>
</file>

<file path=ppt/tags/tag8.xml><?xml version="1.0" encoding="utf-8"?>
<p:tagLst xmlns:a="http://schemas.openxmlformats.org/drawingml/2006/main" xmlns:r="http://schemas.openxmlformats.org/officeDocument/2006/relationships" xmlns:p="http://schemas.openxmlformats.org/presentationml/2006/main">
  <p:tag name="TIMING" val="|33.8|65.2|48.7|43.5"/>
</p:tagLst>
</file>

<file path=ppt/tags/tag9.xml><?xml version="1.0" encoding="utf-8"?>
<p:tagLst xmlns:a="http://schemas.openxmlformats.org/drawingml/2006/main" xmlns:r="http://schemas.openxmlformats.org/officeDocument/2006/relationships" xmlns:p="http://schemas.openxmlformats.org/presentationml/2006/main">
  <p:tag name="TIMING" val="|78.7|110.6|12.2|10.4|62.9|22.7|1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50457</TotalTime>
  <Words>1179</Words>
  <Application>Microsoft Office PowerPoint</Application>
  <PresentationFormat>On-screen Show (4:3)</PresentationFormat>
  <Paragraphs>140</Paragraphs>
  <Slides>19</Slides>
  <Notes>0</Notes>
  <HiddenSlides>0</HiddenSlides>
  <MMClips>19</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1"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MathType 7.0 Equation</vt:lpstr>
      <vt:lpstr>11.2 The adjoint of a real finite-dimensional linear map</vt:lpstr>
      <vt:lpstr>Introduction</vt:lpstr>
      <vt:lpstr>Matrix-vector multiplication</vt:lpstr>
      <vt:lpstr>The inner product of Au and v</vt:lpstr>
      <vt:lpstr>Interpreting the result</vt:lpstr>
      <vt:lpstr>The adjoint matrix</vt:lpstr>
      <vt:lpstr>The transpose</vt:lpstr>
      <vt:lpstr>The transpose</vt:lpstr>
      <vt:lpstr>Example</vt:lpstr>
      <vt:lpstr>Goal</vt:lpstr>
      <vt:lpstr>Goal</vt:lpstr>
      <vt:lpstr>Goal</vt:lpstr>
      <vt:lpstr>Adjoint versus transpose</vt:lpstr>
      <vt:lpstr>Adjoint versus transpose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1138</cp:revision>
  <dcterms:created xsi:type="dcterms:W3CDTF">2020-04-30T19:27:29Z</dcterms:created>
  <dcterms:modified xsi:type="dcterms:W3CDTF">2020-11-25T02:09:31Z</dcterms:modified>
</cp:coreProperties>
</file>